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75"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300" r:id="rId18"/>
    <p:sldId id="291" r:id="rId19"/>
    <p:sldId id="292" r:id="rId20"/>
    <p:sldId id="293" r:id="rId21"/>
    <p:sldId id="294" r:id="rId22"/>
    <p:sldId id="295" r:id="rId23"/>
    <p:sldId id="256" r:id="rId24"/>
    <p:sldId id="257" r:id="rId25"/>
    <p:sldId id="301" r:id="rId26"/>
    <p:sldId id="258" r:id="rId27"/>
    <p:sldId id="259" r:id="rId28"/>
    <p:sldId id="260" r:id="rId29"/>
    <p:sldId id="261" r:id="rId30"/>
    <p:sldId id="262" r:id="rId31"/>
    <p:sldId id="265" r:id="rId32"/>
    <p:sldId id="267" r:id="rId33"/>
    <p:sldId id="273" r:id="rId34"/>
    <p:sldId id="266" r:id="rId35"/>
    <p:sldId id="268" r:id="rId36"/>
    <p:sldId id="263" r:id="rId37"/>
    <p:sldId id="264" r:id="rId38"/>
    <p:sldId id="270" r:id="rId39"/>
    <p:sldId id="269" r:id="rId40"/>
    <p:sldId id="271" r:id="rId41"/>
    <p:sldId id="274" r:id="rId42"/>
    <p:sldId id="296" r:id="rId43"/>
    <p:sldId id="297" r:id="rId44"/>
    <p:sldId id="298" r:id="rId45"/>
    <p:sldId id="299" r:id="rId46"/>
  </p:sldIdLst>
  <p:sldSz cx="9144000" cy="6858000" type="screen4x3"/>
  <p:notesSz cx="6832600" cy="99631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8" autoAdjust="0"/>
    <p:restoredTop sz="94660"/>
  </p:normalViewPr>
  <p:slideViewPr>
    <p:cSldViewPr>
      <p:cViewPr varScale="1">
        <p:scale>
          <a:sx n="71" d="100"/>
          <a:sy n="71" d="100"/>
        </p:scale>
        <p:origin x="-48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1A9053-6578-48EB-BE54-A2426279609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EEC53406-5F6B-43A3-AF1A-C322DC0AC042}">
      <dgm:prSet phldrT="[テキスト]"/>
      <dgm:spPr/>
      <dgm:t>
        <a:bodyPr/>
        <a:lstStyle/>
        <a:p>
          <a:r>
            <a:rPr kumimoji="1" lang="ja-JP" altLang="en-US" dirty="0" smtClean="0"/>
            <a:t>タイ</a:t>
          </a:r>
          <a:endParaRPr kumimoji="1" lang="ja-JP" altLang="en-US" dirty="0"/>
        </a:p>
      </dgm:t>
    </dgm:pt>
    <dgm:pt modelId="{1BB97D47-CD1A-4FAA-91D2-4837664E928A}" type="parTrans" cxnId="{9C823971-EEE0-4671-B4E5-DBCA75DF7D1B}">
      <dgm:prSet/>
      <dgm:spPr/>
      <dgm:t>
        <a:bodyPr/>
        <a:lstStyle/>
        <a:p>
          <a:endParaRPr kumimoji="1" lang="ja-JP" altLang="en-US"/>
        </a:p>
      </dgm:t>
    </dgm:pt>
    <dgm:pt modelId="{E6A0282C-A8CD-42B5-B3AF-B08B71F56EF4}" type="sibTrans" cxnId="{9C823971-EEE0-4671-B4E5-DBCA75DF7D1B}">
      <dgm:prSet/>
      <dgm:spPr/>
      <dgm:t>
        <a:bodyPr/>
        <a:lstStyle/>
        <a:p>
          <a:endParaRPr kumimoji="1" lang="ja-JP" altLang="en-US"/>
        </a:p>
      </dgm:t>
    </dgm:pt>
    <dgm:pt modelId="{96AD7167-F579-4C6B-9EE3-CDD287B57C25}">
      <dgm:prSet phldrT="[テキスト]" custT="1"/>
      <dgm:spPr/>
      <dgm:t>
        <a:bodyPr/>
        <a:lstStyle/>
        <a:p>
          <a:r>
            <a:rPr kumimoji="1" lang="ja-JP" altLang="en-US" sz="1600" dirty="0" smtClean="0">
              <a:solidFill>
                <a:schemeClr val="tx1">
                  <a:lumMod val="95000"/>
                  <a:lumOff val="5000"/>
                </a:schemeClr>
              </a:solidFill>
            </a:rPr>
            <a:t>森林減少の結果、洪水や塩害などの被害が深刻に。</a:t>
          </a:r>
          <a:endParaRPr kumimoji="1" lang="ja-JP" altLang="en-US" sz="1600" dirty="0"/>
        </a:p>
      </dgm:t>
    </dgm:pt>
    <dgm:pt modelId="{4BB90078-4FB2-41E4-AE39-23C439BA64D3}" type="parTrans" cxnId="{28B506D3-E632-4F65-8508-DB01A9BF2254}">
      <dgm:prSet/>
      <dgm:spPr/>
      <dgm:t>
        <a:bodyPr/>
        <a:lstStyle/>
        <a:p>
          <a:endParaRPr kumimoji="1" lang="ja-JP" altLang="en-US"/>
        </a:p>
      </dgm:t>
    </dgm:pt>
    <dgm:pt modelId="{FF4B09DD-CB57-4AE2-85AF-368B3F938456}" type="sibTrans" cxnId="{28B506D3-E632-4F65-8508-DB01A9BF2254}">
      <dgm:prSet/>
      <dgm:spPr/>
      <dgm:t>
        <a:bodyPr/>
        <a:lstStyle/>
        <a:p>
          <a:endParaRPr kumimoji="1" lang="ja-JP" altLang="en-US"/>
        </a:p>
      </dgm:t>
    </dgm:pt>
    <dgm:pt modelId="{2385B6B3-C369-4E7C-829C-877B7B052C41}">
      <dgm:prSet phldrT="[テキスト]"/>
      <dgm:spPr/>
      <dgm:t>
        <a:bodyPr/>
        <a:lstStyle/>
        <a:p>
          <a:r>
            <a:rPr kumimoji="1" lang="ja-JP" altLang="en-US" dirty="0" smtClean="0"/>
            <a:t>インドネシア</a:t>
          </a:r>
          <a:endParaRPr kumimoji="1" lang="ja-JP" altLang="en-US" dirty="0"/>
        </a:p>
      </dgm:t>
    </dgm:pt>
    <dgm:pt modelId="{554079CA-6D87-4901-8341-BAEC3ECB0A40}" type="parTrans" cxnId="{D58CC97E-5E39-44B9-A61A-CE39571E347A}">
      <dgm:prSet/>
      <dgm:spPr/>
      <dgm:t>
        <a:bodyPr/>
        <a:lstStyle/>
        <a:p>
          <a:endParaRPr kumimoji="1" lang="ja-JP" altLang="en-US"/>
        </a:p>
      </dgm:t>
    </dgm:pt>
    <dgm:pt modelId="{00A035EE-A7CD-4A15-9B5F-EF96CC326889}" type="sibTrans" cxnId="{D58CC97E-5E39-44B9-A61A-CE39571E347A}">
      <dgm:prSet/>
      <dgm:spPr/>
      <dgm:t>
        <a:bodyPr/>
        <a:lstStyle/>
        <a:p>
          <a:endParaRPr kumimoji="1" lang="ja-JP" altLang="en-US"/>
        </a:p>
      </dgm:t>
    </dgm:pt>
    <dgm:pt modelId="{48C077A7-CDC0-4E27-8179-B7A524C671AC}">
      <dgm:prSet phldrT="[テキスト]" custT="1"/>
      <dgm:spPr/>
      <dgm:t>
        <a:bodyPr/>
        <a:lstStyle/>
        <a:p>
          <a:r>
            <a:rPr lang="ja-JP" altLang="en-US" sz="1600" dirty="0" smtClean="0">
              <a:solidFill>
                <a:schemeClr val="tx1">
                  <a:lumMod val="95000"/>
                  <a:lumOff val="5000"/>
                </a:schemeClr>
              </a:solidFill>
            </a:rPr>
            <a:t>９４年、スハルト政権時に焼畑禁止令を制定。</a:t>
          </a:r>
          <a:endParaRPr kumimoji="1" lang="ja-JP" altLang="en-US" sz="1600" dirty="0"/>
        </a:p>
      </dgm:t>
    </dgm:pt>
    <dgm:pt modelId="{97148D69-0EDE-4D80-862F-69C9444624E8}" type="parTrans" cxnId="{F6997B9A-E798-4475-BC84-F5A7CD1218AF}">
      <dgm:prSet/>
      <dgm:spPr/>
      <dgm:t>
        <a:bodyPr/>
        <a:lstStyle/>
        <a:p>
          <a:endParaRPr kumimoji="1" lang="ja-JP" altLang="en-US"/>
        </a:p>
      </dgm:t>
    </dgm:pt>
    <dgm:pt modelId="{8FB1C9C9-ECF6-4B0D-9337-D9D9F2159B49}" type="sibTrans" cxnId="{F6997B9A-E798-4475-BC84-F5A7CD1218AF}">
      <dgm:prSet/>
      <dgm:spPr/>
      <dgm:t>
        <a:bodyPr/>
        <a:lstStyle/>
        <a:p>
          <a:endParaRPr kumimoji="1" lang="ja-JP" altLang="en-US"/>
        </a:p>
      </dgm:t>
    </dgm:pt>
    <dgm:pt modelId="{ECA05253-0CAC-40A0-8327-56715231AE09}">
      <dgm:prSet phldrT="[テキスト]"/>
      <dgm:spPr/>
      <dgm:t>
        <a:bodyPr/>
        <a:lstStyle/>
        <a:p>
          <a:r>
            <a:rPr kumimoji="1" lang="ja-JP" altLang="en-US" dirty="0" smtClean="0"/>
            <a:t>マレーシア</a:t>
          </a:r>
          <a:endParaRPr kumimoji="1" lang="ja-JP" altLang="en-US" dirty="0"/>
        </a:p>
      </dgm:t>
    </dgm:pt>
    <dgm:pt modelId="{ABF5DAA6-A5DC-43E9-BA7B-06E93C3BABAB}" type="parTrans" cxnId="{B63E6A10-AB62-4B58-AB9C-10731620E72C}">
      <dgm:prSet/>
      <dgm:spPr/>
      <dgm:t>
        <a:bodyPr/>
        <a:lstStyle/>
        <a:p>
          <a:endParaRPr kumimoji="1" lang="ja-JP" altLang="en-US"/>
        </a:p>
      </dgm:t>
    </dgm:pt>
    <dgm:pt modelId="{FCDE2017-9C1F-4773-84A1-EB52DEA2C9EB}" type="sibTrans" cxnId="{B63E6A10-AB62-4B58-AB9C-10731620E72C}">
      <dgm:prSet/>
      <dgm:spPr/>
      <dgm:t>
        <a:bodyPr/>
        <a:lstStyle/>
        <a:p>
          <a:endParaRPr kumimoji="1" lang="ja-JP" altLang="en-US"/>
        </a:p>
      </dgm:t>
    </dgm:pt>
    <dgm:pt modelId="{0CA2108F-62A3-4FA3-B9DB-C568842831FE}">
      <dgm:prSet phldrT="[テキスト]" custT="1"/>
      <dgm:spPr/>
      <dgm:t>
        <a:bodyPr/>
        <a:lstStyle/>
        <a:p>
          <a:r>
            <a:rPr kumimoji="1" lang="ja-JP" altLang="en-US" sz="1600" spc="-150" dirty="0" smtClean="0">
              <a:solidFill>
                <a:schemeClr val="tx1">
                  <a:lumMod val="95000"/>
                  <a:lumOff val="5000"/>
                </a:schemeClr>
              </a:solidFill>
            </a:rPr>
            <a:t>焼畑は禁止されているが、現在も依然として行われている。</a:t>
          </a:r>
          <a:endParaRPr kumimoji="1" lang="ja-JP" altLang="en-US" sz="1600" spc="-150" dirty="0"/>
        </a:p>
      </dgm:t>
    </dgm:pt>
    <dgm:pt modelId="{D56C0185-4E30-48F5-A91E-D6E6D97E01F6}" type="parTrans" cxnId="{A1ED17BF-AFD6-480D-A7C6-A1FF77C13152}">
      <dgm:prSet/>
      <dgm:spPr/>
      <dgm:t>
        <a:bodyPr/>
        <a:lstStyle/>
        <a:p>
          <a:endParaRPr kumimoji="1" lang="ja-JP" altLang="en-US"/>
        </a:p>
      </dgm:t>
    </dgm:pt>
    <dgm:pt modelId="{03CA8ED4-EEAB-4CA5-AA1E-AFDB3A66A8AB}" type="sibTrans" cxnId="{A1ED17BF-AFD6-480D-A7C6-A1FF77C13152}">
      <dgm:prSet/>
      <dgm:spPr/>
      <dgm:t>
        <a:bodyPr/>
        <a:lstStyle/>
        <a:p>
          <a:endParaRPr kumimoji="1" lang="ja-JP" altLang="en-US"/>
        </a:p>
      </dgm:t>
    </dgm:pt>
    <dgm:pt modelId="{5E06A976-F84A-4570-A133-44FB8710DC97}">
      <dgm:prSet phldrT="[テキスト]"/>
      <dgm:spPr/>
      <dgm:t>
        <a:bodyPr/>
        <a:lstStyle/>
        <a:p>
          <a:endParaRPr kumimoji="1" lang="ja-JP" altLang="en-US" sz="1200" dirty="0"/>
        </a:p>
      </dgm:t>
    </dgm:pt>
    <dgm:pt modelId="{1C933911-9D09-4197-8751-EF6396943507}" type="parTrans" cxnId="{5CAF9343-E9AB-4E38-8EA5-15CDDA0C5CCB}">
      <dgm:prSet/>
      <dgm:spPr/>
    </dgm:pt>
    <dgm:pt modelId="{A314BDFB-1442-4C84-974B-E4878D0A5711}" type="sibTrans" cxnId="{5CAF9343-E9AB-4E38-8EA5-15CDDA0C5CCB}">
      <dgm:prSet/>
      <dgm:spPr/>
    </dgm:pt>
    <dgm:pt modelId="{41274A16-D6C7-49D2-BBA8-B2091075D9B8}">
      <dgm:prSet phldrT="[テキスト]"/>
      <dgm:spPr/>
      <dgm:t>
        <a:bodyPr/>
        <a:lstStyle/>
        <a:p>
          <a:endParaRPr kumimoji="1" lang="ja-JP" altLang="en-US" sz="1200" dirty="0"/>
        </a:p>
      </dgm:t>
    </dgm:pt>
    <dgm:pt modelId="{4676114D-BA16-4549-985C-0E839336647F}" type="parTrans" cxnId="{7E6CAFC2-93D0-4E0A-B95B-A572E6C9A32B}">
      <dgm:prSet/>
      <dgm:spPr/>
    </dgm:pt>
    <dgm:pt modelId="{3C2052D1-50B5-4FB5-B8CE-8B3E56B4CC32}" type="sibTrans" cxnId="{7E6CAFC2-93D0-4E0A-B95B-A572E6C9A32B}">
      <dgm:prSet/>
      <dgm:spPr/>
    </dgm:pt>
    <dgm:pt modelId="{04DB45AE-A059-405A-81B1-292936A1A2E5}">
      <dgm:prSet phldrT="[テキスト]"/>
      <dgm:spPr/>
      <dgm:t>
        <a:bodyPr/>
        <a:lstStyle/>
        <a:p>
          <a:r>
            <a:rPr kumimoji="1" lang="ja-JP" altLang="en-US" dirty="0" smtClean="0"/>
            <a:t>ベトナム</a:t>
          </a:r>
          <a:endParaRPr kumimoji="1" lang="ja-JP" altLang="en-US" dirty="0"/>
        </a:p>
      </dgm:t>
    </dgm:pt>
    <dgm:pt modelId="{6DAE0EA4-533B-45DE-A1A0-D1B96B9A6DC6}" type="parTrans" cxnId="{4BB67E89-68BC-4745-BCFC-EF95EAE27934}">
      <dgm:prSet/>
      <dgm:spPr/>
    </dgm:pt>
    <dgm:pt modelId="{F4DEAF20-E28F-4F18-94B5-0A79D17707DA}" type="sibTrans" cxnId="{4BB67E89-68BC-4745-BCFC-EF95EAE27934}">
      <dgm:prSet/>
      <dgm:spPr/>
    </dgm:pt>
    <dgm:pt modelId="{42E018EC-E7B2-47EE-BA67-D5F4581E5FD5}">
      <dgm:prSet phldrT="[テキスト]" custT="1"/>
      <dgm:spPr/>
      <dgm:t>
        <a:bodyPr/>
        <a:lstStyle/>
        <a:p>
          <a:r>
            <a:rPr lang="ja-JP" altLang="en-US" sz="1600" dirty="0" smtClean="0">
              <a:solidFill>
                <a:schemeClr val="tx1">
                  <a:lumMod val="95000"/>
                  <a:lumOff val="5000"/>
                </a:schemeClr>
              </a:solidFill>
            </a:rPr>
            <a:t>１９８５年に森林保護政策を策定。</a:t>
          </a:r>
          <a:endParaRPr kumimoji="1" lang="ja-JP" altLang="en-US" sz="1600" dirty="0"/>
        </a:p>
      </dgm:t>
    </dgm:pt>
    <dgm:pt modelId="{03FC9016-E149-4C65-83A1-E0361C69785F}" type="parTrans" cxnId="{9D73B84B-E086-49B4-BE3F-4FB7EEC83BBE}">
      <dgm:prSet/>
      <dgm:spPr/>
    </dgm:pt>
    <dgm:pt modelId="{297A4302-8D6B-4BB9-BC14-FD676AFFDE49}" type="sibTrans" cxnId="{9D73B84B-E086-49B4-BE3F-4FB7EEC83BBE}">
      <dgm:prSet/>
      <dgm:spPr/>
    </dgm:pt>
    <dgm:pt modelId="{BA2C5C85-3570-4008-80DB-819518F4DC95}">
      <dgm:prSet custT="1"/>
      <dgm:spPr/>
      <dgm:t>
        <a:bodyPr/>
        <a:lstStyle/>
        <a:p>
          <a:r>
            <a:rPr kumimoji="1" lang="ja-JP" altLang="en-US" sz="1600" dirty="0" smtClean="0">
              <a:solidFill>
                <a:schemeClr val="tx1">
                  <a:lumMod val="95000"/>
                  <a:lumOff val="5000"/>
                </a:schemeClr>
              </a:solidFill>
            </a:rPr>
            <a:t>しかし、焼畑を止めることが出来ず、</a:t>
          </a:r>
          <a:r>
            <a:rPr kumimoji="1" lang="en-US" altLang="ja-JP" sz="1600" dirty="0" smtClean="0">
              <a:solidFill>
                <a:schemeClr val="tx1">
                  <a:lumMod val="95000"/>
                  <a:lumOff val="5000"/>
                </a:schemeClr>
              </a:solidFill>
            </a:rPr>
            <a:t>HAZE</a:t>
          </a:r>
          <a:r>
            <a:rPr kumimoji="1" lang="ja-JP" altLang="en-US" sz="1600" dirty="0" smtClean="0">
              <a:solidFill>
                <a:schemeClr val="tx1">
                  <a:lumMod val="95000"/>
                  <a:lumOff val="5000"/>
                </a:schemeClr>
              </a:solidFill>
            </a:rPr>
            <a:t>と呼ばれる環境問題に発展。</a:t>
          </a:r>
          <a:endParaRPr kumimoji="1" lang="en-US" altLang="ja-JP" sz="1600" dirty="0" smtClean="0">
            <a:solidFill>
              <a:schemeClr val="tx1">
                <a:lumMod val="95000"/>
                <a:lumOff val="5000"/>
              </a:schemeClr>
            </a:solidFill>
          </a:endParaRPr>
        </a:p>
      </dgm:t>
    </dgm:pt>
    <dgm:pt modelId="{09A5FC3C-C00F-4F14-BB98-5E79A9107C92}" type="parTrans" cxnId="{8D812604-6605-4BCD-B256-6266A3100E31}">
      <dgm:prSet/>
      <dgm:spPr/>
      <dgm:t>
        <a:bodyPr/>
        <a:lstStyle/>
        <a:p>
          <a:endParaRPr kumimoji="1" lang="ja-JP" altLang="en-US"/>
        </a:p>
      </dgm:t>
    </dgm:pt>
    <dgm:pt modelId="{6C6BD6D0-0A59-40B2-AFAB-680DDA581FE7}" type="sibTrans" cxnId="{8D812604-6605-4BCD-B256-6266A3100E31}">
      <dgm:prSet/>
      <dgm:spPr/>
      <dgm:t>
        <a:bodyPr/>
        <a:lstStyle/>
        <a:p>
          <a:endParaRPr kumimoji="1" lang="ja-JP" altLang="en-US"/>
        </a:p>
      </dgm:t>
    </dgm:pt>
    <dgm:pt modelId="{CE65D1E4-A299-4787-AC8B-940F16EAAD19}">
      <dgm:prSet custT="1"/>
      <dgm:spPr/>
      <dgm:t>
        <a:bodyPr/>
        <a:lstStyle/>
        <a:p>
          <a:r>
            <a:rPr lang="ja-JP" altLang="en-US" sz="1600" dirty="0" smtClean="0">
              <a:solidFill>
                <a:schemeClr val="tx1">
                  <a:lumMod val="95000"/>
                  <a:lumOff val="5000"/>
                </a:schemeClr>
              </a:solidFill>
            </a:rPr>
            <a:t>少数民族主体の１９８７年に禁止されたが、実際に受け入れだしたのは１９９５年頃。</a:t>
          </a:r>
          <a:endParaRPr lang="ja-JP" altLang="en-US" sz="1600" dirty="0"/>
        </a:p>
      </dgm:t>
    </dgm:pt>
    <dgm:pt modelId="{C302850B-B543-4A17-9707-C15999A1AB89}" type="parTrans" cxnId="{003E1D7C-5DDF-41DA-B140-2D6A63CAB53C}">
      <dgm:prSet/>
      <dgm:spPr/>
      <dgm:t>
        <a:bodyPr/>
        <a:lstStyle/>
        <a:p>
          <a:endParaRPr kumimoji="1" lang="ja-JP" altLang="en-US"/>
        </a:p>
      </dgm:t>
    </dgm:pt>
    <dgm:pt modelId="{214B718B-C568-4C88-AE4F-091D4DDF37C3}" type="sibTrans" cxnId="{003E1D7C-5DDF-41DA-B140-2D6A63CAB53C}">
      <dgm:prSet/>
      <dgm:spPr/>
      <dgm:t>
        <a:bodyPr/>
        <a:lstStyle/>
        <a:p>
          <a:endParaRPr kumimoji="1" lang="ja-JP" altLang="en-US"/>
        </a:p>
      </dgm:t>
    </dgm:pt>
    <dgm:pt modelId="{C89F2527-6C8A-4946-B2AF-A45F0828FFA0}" type="pres">
      <dgm:prSet presAssocID="{B11A9053-6578-48EB-BE54-A24262796094}" presName="Name0" presStyleCnt="0">
        <dgm:presLayoutVars>
          <dgm:dir/>
          <dgm:animLvl val="lvl"/>
          <dgm:resizeHandles val="exact"/>
        </dgm:presLayoutVars>
      </dgm:prSet>
      <dgm:spPr/>
      <dgm:t>
        <a:bodyPr/>
        <a:lstStyle/>
        <a:p>
          <a:endParaRPr kumimoji="1" lang="ja-JP" altLang="en-US"/>
        </a:p>
      </dgm:t>
    </dgm:pt>
    <dgm:pt modelId="{9F44D0A7-2142-4A7E-B8F2-F6181CCCA97A}" type="pres">
      <dgm:prSet presAssocID="{EEC53406-5F6B-43A3-AF1A-C322DC0AC042}" presName="linNode" presStyleCnt="0"/>
      <dgm:spPr/>
    </dgm:pt>
    <dgm:pt modelId="{ED3432CF-7A34-4A58-87BE-F1CA87132F07}" type="pres">
      <dgm:prSet presAssocID="{EEC53406-5F6B-43A3-AF1A-C322DC0AC042}" presName="parentText" presStyleLbl="node1" presStyleIdx="0" presStyleCnt="4">
        <dgm:presLayoutVars>
          <dgm:chMax val="1"/>
          <dgm:bulletEnabled val="1"/>
        </dgm:presLayoutVars>
      </dgm:prSet>
      <dgm:spPr/>
      <dgm:t>
        <a:bodyPr/>
        <a:lstStyle/>
        <a:p>
          <a:endParaRPr kumimoji="1" lang="ja-JP" altLang="en-US"/>
        </a:p>
      </dgm:t>
    </dgm:pt>
    <dgm:pt modelId="{8F26CD9C-0EEF-4554-A1BD-80DDD7BB4CE3}" type="pres">
      <dgm:prSet presAssocID="{EEC53406-5F6B-43A3-AF1A-C322DC0AC042}" presName="descendantText" presStyleLbl="alignAccFollowNode1" presStyleIdx="0" presStyleCnt="4">
        <dgm:presLayoutVars>
          <dgm:bulletEnabled val="1"/>
        </dgm:presLayoutVars>
      </dgm:prSet>
      <dgm:spPr/>
      <dgm:t>
        <a:bodyPr/>
        <a:lstStyle/>
        <a:p>
          <a:endParaRPr kumimoji="1" lang="ja-JP" altLang="en-US"/>
        </a:p>
      </dgm:t>
    </dgm:pt>
    <dgm:pt modelId="{6F021A5E-98DE-4238-8DB8-929D5CB5873B}" type="pres">
      <dgm:prSet presAssocID="{E6A0282C-A8CD-42B5-B3AF-B08B71F56EF4}" presName="sp" presStyleCnt="0"/>
      <dgm:spPr/>
    </dgm:pt>
    <dgm:pt modelId="{CF64D123-F32C-4FE4-870E-E41FCABC4BD2}" type="pres">
      <dgm:prSet presAssocID="{2385B6B3-C369-4E7C-829C-877B7B052C41}" presName="linNode" presStyleCnt="0"/>
      <dgm:spPr/>
    </dgm:pt>
    <dgm:pt modelId="{D2A0FFD5-FDA2-41AD-9ADD-2ED78E559C71}" type="pres">
      <dgm:prSet presAssocID="{2385B6B3-C369-4E7C-829C-877B7B052C41}" presName="parentText" presStyleLbl="node1" presStyleIdx="1" presStyleCnt="4">
        <dgm:presLayoutVars>
          <dgm:chMax val="1"/>
          <dgm:bulletEnabled val="1"/>
        </dgm:presLayoutVars>
      </dgm:prSet>
      <dgm:spPr/>
      <dgm:t>
        <a:bodyPr/>
        <a:lstStyle/>
        <a:p>
          <a:endParaRPr kumimoji="1" lang="ja-JP" altLang="en-US"/>
        </a:p>
      </dgm:t>
    </dgm:pt>
    <dgm:pt modelId="{9B298F5F-8F40-49CB-9F77-D6A7F238CDC9}" type="pres">
      <dgm:prSet presAssocID="{2385B6B3-C369-4E7C-829C-877B7B052C41}" presName="descendantText" presStyleLbl="alignAccFollowNode1" presStyleIdx="1" presStyleCnt="4">
        <dgm:presLayoutVars>
          <dgm:bulletEnabled val="1"/>
        </dgm:presLayoutVars>
      </dgm:prSet>
      <dgm:spPr/>
      <dgm:t>
        <a:bodyPr/>
        <a:lstStyle/>
        <a:p>
          <a:endParaRPr kumimoji="1" lang="ja-JP" altLang="en-US"/>
        </a:p>
      </dgm:t>
    </dgm:pt>
    <dgm:pt modelId="{21A6B45F-1844-45C2-B072-23D1DF0E9454}" type="pres">
      <dgm:prSet presAssocID="{00A035EE-A7CD-4A15-9B5F-EF96CC326889}" presName="sp" presStyleCnt="0"/>
      <dgm:spPr/>
    </dgm:pt>
    <dgm:pt modelId="{59065D30-0AB9-44BC-9D9F-094E8532DE78}" type="pres">
      <dgm:prSet presAssocID="{ECA05253-0CAC-40A0-8327-56715231AE09}" presName="linNode" presStyleCnt="0"/>
      <dgm:spPr/>
    </dgm:pt>
    <dgm:pt modelId="{68329E6B-1D7C-46FE-AF32-15AF245A4E9F}" type="pres">
      <dgm:prSet presAssocID="{ECA05253-0CAC-40A0-8327-56715231AE09}" presName="parentText" presStyleLbl="node1" presStyleIdx="2" presStyleCnt="4">
        <dgm:presLayoutVars>
          <dgm:chMax val="1"/>
          <dgm:bulletEnabled val="1"/>
        </dgm:presLayoutVars>
      </dgm:prSet>
      <dgm:spPr/>
      <dgm:t>
        <a:bodyPr/>
        <a:lstStyle/>
        <a:p>
          <a:endParaRPr kumimoji="1" lang="ja-JP" altLang="en-US"/>
        </a:p>
      </dgm:t>
    </dgm:pt>
    <dgm:pt modelId="{71B25F1A-583A-432B-9B87-3942B963F608}" type="pres">
      <dgm:prSet presAssocID="{ECA05253-0CAC-40A0-8327-56715231AE09}" presName="descendantText" presStyleLbl="alignAccFollowNode1" presStyleIdx="2" presStyleCnt="4">
        <dgm:presLayoutVars>
          <dgm:bulletEnabled val="1"/>
        </dgm:presLayoutVars>
      </dgm:prSet>
      <dgm:spPr/>
      <dgm:t>
        <a:bodyPr/>
        <a:lstStyle/>
        <a:p>
          <a:endParaRPr kumimoji="1" lang="ja-JP" altLang="en-US"/>
        </a:p>
      </dgm:t>
    </dgm:pt>
    <dgm:pt modelId="{22677FAF-6B23-4643-90FF-E8B6FC06E417}" type="pres">
      <dgm:prSet presAssocID="{FCDE2017-9C1F-4773-84A1-EB52DEA2C9EB}" presName="sp" presStyleCnt="0"/>
      <dgm:spPr/>
    </dgm:pt>
    <dgm:pt modelId="{D3463174-3C48-47A8-8DD5-2E22C7B8D3DE}" type="pres">
      <dgm:prSet presAssocID="{04DB45AE-A059-405A-81B1-292936A1A2E5}" presName="linNode" presStyleCnt="0"/>
      <dgm:spPr/>
    </dgm:pt>
    <dgm:pt modelId="{D7C9E838-B2DE-4E02-8F73-DB98771FAC53}" type="pres">
      <dgm:prSet presAssocID="{04DB45AE-A059-405A-81B1-292936A1A2E5}" presName="parentText" presStyleLbl="node1" presStyleIdx="3" presStyleCnt="4">
        <dgm:presLayoutVars>
          <dgm:chMax val="1"/>
          <dgm:bulletEnabled val="1"/>
        </dgm:presLayoutVars>
      </dgm:prSet>
      <dgm:spPr/>
      <dgm:t>
        <a:bodyPr/>
        <a:lstStyle/>
        <a:p>
          <a:endParaRPr kumimoji="1" lang="ja-JP" altLang="en-US"/>
        </a:p>
      </dgm:t>
    </dgm:pt>
    <dgm:pt modelId="{D7EBB1F6-CA27-441E-9B0D-7506BB7B3AD2}" type="pres">
      <dgm:prSet presAssocID="{04DB45AE-A059-405A-81B1-292936A1A2E5}" presName="descendantText" presStyleLbl="alignAccFollowNode1" presStyleIdx="3" presStyleCnt="4">
        <dgm:presLayoutVars>
          <dgm:bulletEnabled val="1"/>
        </dgm:presLayoutVars>
      </dgm:prSet>
      <dgm:spPr/>
      <dgm:t>
        <a:bodyPr/>
        <a:lstStyle/>
        <a:p>
          <a:endParaRPr kumimoji="1" lang="ja-JP" altLang="en-US"/>
        </a:p>
      </dgm:t>
    </dgm:pt>
  </dgm:ptLst>
  <dgm:cxnLst>
    <dgm:cxn modelId="{7E6CAFC2-93D0-4E0A-B95B-A572E6C9A32B}" srcId="{ECA05253-0CAC-40A0-8327-56715231AE09}" destId="{41274A16-D6C7-49D2-BBA8-B2091075D9B8}" srcOrd="1" destOrd="0" parTransId="{4676114D-BA16-4549-985C-0E839336647F}" sibTransId="{3C2052D1-50B5-4FB5-B8CE-8B3E56B4CC32}"/>
    <dgm:cxn modelId="{8D812604-6605-4BCD-B256-6266A3100E31}" srcId="{2385B6B3-C369-4E7C-829C-877B7B052C41}" destId="{BA2C5C85-3570-4008-80DB-819518F4DC95}" srcOrd="1" destOrd="0" parTransId="{09A5FC3C-C00F-4F14-BB98-5E79A9107C92}" sibTransId="{6C6BD6D0-0A59-40B2-AFAB-680DDA581FE7}"/>
    <dgm:cxn modelId="{641814E7-C4B6-4BB1-891C-921CEFDC4843}" type="presOf" srcId="{B11A9053-6578-48EB-BE54-A24262796094}" destId="{C89F2527-6C8A-4946-B2AF-A45F0828FFA0}" srcOrd="0" destOrd="0" presId="urn:microsoft.com/office/officeart/2005/8/layout/vList5"/>
    <dgm:cxn modelId="{9C8979E3-83F6-451F-83B5-C8CC59AEE016}" type="presOf" srcId="{CE65D1E4-A299-4787-AC8B-940F16EAAD19}" destId="{D7EBB1F6-CA27-441E-9B0D-7506BB7B3AD2}" srcOrd="0" destOrd="1" presId="urn:microsoft.com/office/officeart/2005/8/layout/vList5"/>
    <dgm:cxn modelId="{A1ED17BF-AFD6-480D-A7C6-A1FF77C13152}" srcId="{ECA05253-0CAC-40A0-8327-56715231AE09}" destId="{0CA2108F-62A3-4FA3-B9DB-C568842831FE}" srcOrd="0" destOrd="0" parTransId="{D56C0185-4E30-48F5-A91E-D6E6D97E01F6}" sibTransId="{03CA8ED4-EEAB-4CA5-AA1E-AFDB3A66A8AB}"/>
    <dgm:cxn modelId="{6B5B70D4-426E-4416-8AC5-4C17E9B553AB}" type="presOf" srcId="{48C077A7-CDC0-4E27-8179-B7A524C671AC}" destId="{9B298F5F-8F40-49CB-9F77-D6A7F238CDC9}" srcOrd="0" destOrd="0" presId="urn:microsoft.com/office/officeart/2005/8/layout/vList5"/>
    <dgm:cxn modelId="{211045B8-797C-44CA-B1CF-BB2716634968}" type="presOf" srcId="{42E018EC-E7B2-47EE-BA67-D5F4581E5FD5}" destId="{8F26CD9C-0EEF-4554-A1BD-80DDD7BB4CE3}" srcOrd="0" destOrd="1" presId="urn:microsoft.com/office/officeart/2005/8/layout/vList5"/>
    <dgm:cxn modelId="{5CAF9343-E9AB-4E38-8EA5-15CDDA0C5CCB}" srcId="{04DB45AE-A059-405A-81B1-292936A1A2E5}" destId="{5E06A976-F84A-4570-A133-44FB8710DC97}" srcOrd="0" destOrd="0" parTransId="{1C933911-9D09-4197-8751-EF6396943507}" sibTransId="{A314BDFB-1442-4C84-974B-E4878D0A5711}"/>
    <dgm:cxn modelId="{4BB67E89-68BC-4745-BCFC-EF95EAE27934}" srcId="{B11A9053-6578-48EB-BE54-A24262796094}" destId="{04DB45AE-A059-405A-81B1-292936A1A2E5}" srcOrd="3" destOrd="0" parTransId="{6DAE0EA4-533B-45DE-A1A0-D1B96B9A6DC6}" sibTransId="{F4DEAF20-E28F-4F18-94B5-0A79D17707DA}"/>
    <dgm:cxn modelId="{3204E557-7DCF-438C-90F0-7158E6C24832}" type="presOf" srcId="{2385B6B3-C369-4E7C-829C-877B7B052C41}" destId="{D2A0FFD5-FDA2-41AD-9ADD-2ED78E559C71}" srcOrd="0" destOrd="0" presId="urn:microsoft.com/office/officeart/2005/8/layout/vList5"/>
    <dgm:cxn modelId="{003E1D7C-5DDF-41DA-B140-2D6A63CAB53C}" srcId="{04DB45AE-A059-405A-81B1-292936A1A2E5}" destId="{CE65D1E4-A299-4787-AC8B-940F16EAAD19}" srcOrd="1" destOrd="0" parTransId="{C302850B-B543-4A17-9707-C15999A1AB89}" sibTransId="{214B718B-C568-4C88-AE4F-091D4DDF37C3}"/>
    <dgm:cxn modelId="{B7AAB31C-761C-4ED9-A663-A5442B639458}" type="presOf" srcId="{BA2C5C85-3570-4008-80DB-819518F4DC95}" destId="{9B298F5F-8F40-49CB-9F77-D6A7F238CDC9}" srcOrd="0" destOrd="1" presId="urn:microsoft.com/office/officeart/2005/8/layout/vList5"/>
    <dgm:cxn modelId="{9D73B84B-E086-49B4-BE3F-4FB7EEC83BBE}" srcId="{EEC53406-5F6B-43A3-AF1A-C322DC0AC042}" destId="{42E018EC-E7B2-47EE-BA67-D5F4581E5FD5}" srcOrd="1" destOrd="0" parTransId="{03FC9016-E149-4C65-83A1-E0361C69785F}" sibTransId="{297A4302-8D6B-4BB9-BC14-FD676AFFDE49}"/>
    <dgm:cxn modelId="{A9DFD381-ED1C-4AF4-88B6-F8924D695A07}" type="presOf" srcId="{5E06A976-F84A-4570-A133-44FB8710DC97}" destId="{D7EBB1F6-CA27-441E-9B0D-7506BB7B3AD2}" srcOrd="0" destOrd="0" presId="urn:microsoft.com/office/officeart/2005/8/layout/vList5"/>
    <dgm:cxn modelId="{B63E6A10-AB62-4B58-AB9C-10731620E72C}" srcId="{B11A9053-6578-48EB-BE54-A24262796094}" destId="{ECA05253-0CAC-40A0-8327-56715231AE09}" srcOrd="2" destOrd="0" parTransId="{ABF5DAA6-A5DC-43E9-BA7B-06E93C3BABAB}" sibTransId="{FCDE2017-9C1F-4773-84A1-EB52DEA2C9EB}"/>
    <dgm:cxn modelId="{8C930461-9A0C-4F6D-8B5D-41B0156FDB28}" type="presOf" srcId="{04DB45AE-A059-405A-81B1-292936A1A2E5}" destId="{D7C9E838-B2DE-4E02-8F73-DB98771FAC53}" srcOrd="0" destOrd="0" presId="urn:microsoft.com/office/officeart/2005/8/layout/vList5"/>
    <dgm:cxn modelId="{ECF4D5B5-4A6E-437E-97DB-409875B17A0C}" type="presOf" srcId="{EEC53406-5F6B-43A3-AF1A-C322DC0AC042}" destId="{ED3432CF-7A34-4A58-87BE-F1CA87132F07}" srcOrd="0" destOrd="0" presId="urn:microsoft.com/office/officeart/2005/8/layout/vList5"/>
    <dgm:cxn modelId="{9C823971-EEE0-4671-B4E5-DBCA75DF7D1B}" srcId="{B11A9053-6578-48EB-BE54-A24262796094}" destId="{EEC53406-5F6B-43A3-AF1A-C322DC0AC042}" srcOrd="0" destOrd="0" parTransId="{1BB97D47-CD1A-4FAA-91D2-4837664E928A}" sibTransId="{E6A0282C-A8CD-42B5-B3AF-B08B71F56EF4}"/>
    <dgm:cxn modelId="{D58CC97E-5E39-44B9-A61A-CE39571E347A}" srcId="{B11A9053-6578-48EB-BE54-A24262796094}" destId="{2385B6B3-C369-4E7C-829C-877B7B052C41}" srcOrd="1" destOrd="0" parTransId="{554079CA-6D87-4901-8341-BAEC3ECB0A40}" sibTransId="{00A035EE-A7CD-4A15-9B5F-EF96CC326889}"/>
    <dgm:cxn modelId="{28B506D3-E632-4F65-8508-DB01A9BF2254}" srcId="{EEC53406-5F6B-43A3-AF1A-C322DC0AC042}" destId="{96AD7167-F579-4C6B-9EE3-CDD287B57C25}" srcOrd="0" destOrd="0" parTransId="{4BB90078-4FB2-41E4-AE39-23C439BA64D3}" sibTransId="{FF4B09DD-CB57-4AE2-85AF-368B3F938456}"/>
    <dgm:cxn modelId="{D18C9FA8-5995-44A3-90E6-82ADADE5307B}" type="presOf" srcId="{96AD7167-F579-4C6B-9EE3-CDD287B57C25}" destId="{8F26CD9C-0EEF-4554-A1BD-80DDD7BB4CE3}" srcOrd="0" destOrd="0" presId="urn:microsoft.com/office/officeart/2005/8/layout/vList5"/>
    <dgm:cxn modelId="{57F634D8-CD13-4FD2-8AF0-2ED79D94AC48}" type="presOf" srcId="{41274A16-D6C7-49D2-BBA8-B2091075D9B8}" destId="{71B25F1A-583A-432B-9B87-3942B963F608}" srcOrd="0" destOrd="1" presId="urn:microsoft.com/office/officeart/2005/8/layout/vList5"/>
    <dgm:cxn modelId="{735D33EC-3EDA-4BBE-A0AA-2AFC9D2B9CF2}" type="presOf" srcId="{0CA2108F-62A3-4FA3-B9DB-C568842831FE}" destId="{71B25F1A-583A-432B-9B87-3942B963F608}" srcOrd="0" destOrd="0" presId="urn:microsoft.com/office/officeart/2005/8/layout/vList5"/>
    <dgm:cxn modelId="{F6997B9A-E798-4475-BC84-F5A7CD1218AF}" srcId="{2385B6B3-C369-4E7C-829C-877B7B052C41}" destId="{48C077A7-CDC0-4E27-8179-B7A524C671AC}" srcOrd="0" destOrd="0" parTransId="{97148D69-0EDE-4D80-862F-69C9444624E8}" sibTransId="{8FB1C9C9-ECF6-4B0D-9337-D9D9F2159B49}"/>
    <dgm:cxn modelId="{1A6E62E7-81A9-4411-B856-0027D0975B83}" type="presOf" srcId="{ECA05253-0CAC-40A0-8327-56715231AE09}" destId="{68329E6B-1D7C-46FE-AF32-15AF245A4E9F}" srcOrd="0" destOrd="0" presId="urn:microsoft.com/office/officeart/2005/8/layout/vList5"/>
    <dgm:cxn modelId="{1AC8F247-C9F3-4F82-BCC5-9CEA51E54DB9}" type="presParOf" srcId="{C89F2527-6C8A-4946-B2AF-A45F0828FFA0}" destId="{9F44D0A7-2142-4A7E-B8F2-F6181CCCA97A}" srcOrd="0" destOrd="0" presId="urn:microsoft.com/office/officeart/2005/8/layout/vList5"/>
    <dgm:cxn modelId="{98B55D40-9CFF-4FA8-AAE0-B8DE855CAFA4}" type="presParOf" srcId="{9F44D0A7-2142-4A7E-B8F2-F6181CCCA97A}" destId="{ED3432CF-7A34-4A58-87BE-F1CA87132F07}" srcOrd="0" destOrd="0" presId="urn:microsoft.com/office/officeart/2005/8/layout/vList5"/>
    <dgm:cxn modelId="{2A6F671E-20A2-41BB-B9B8-15D5C40C92D7}" type="presParOf" srcId="{9F44D0A7-2142-4A7E-B8F2-F6181CCCA97A}" destId="{8F26CD9C-0EEF-4554-A1BD-80DDD7BB4CE3}" srcOrd="1" destOrd="0" presId="urn:microsoft.com/office/officeart/2005/8/layout/vList5"/>
    <dgm:cxn modelId="{6C279D06-52D4-4D14-8D8A-D89EDA4C7CB9}" type="presParOf" srcId="{C89F2527-6C8A-4946-B2AF-A45F0828FFA0}" destId="{6F021A5E-98DE-4238-8DB8-929D5CB5873B}" srcOrd="1" destOrd="0" presId="urn:microsoft.com/office/officeart/2005/8/layout/vList5"/>
    <dgm:cxn modelId="{91749CB9-1F9D-4299-BA00-520DAF38301A}" type="presParOf" srcId="{C89F2527-6C8A-4946-B2AF-A45F0828FFA0}" destId="{CF64D123-F32C-4FE4-870E-E41FCABC4BD2}" srcOrd="2" destOrd="0" presId="urn:microsoft.com/office/officeart/2005/8/layout/vList5"/>
    <dgm:cxn modelId="{C9838B1C-E6E0-48BC-AC0A-D5C3FD319C8A}" type="presParOf" srcId="{CF64D123-F32C-4FE4-870E-E41FCABC4BD2}" destId="{D2A0FFD5-FDA2-41AD-9ADD-2ED78E559C71}" srcOrd="0" destOrd="0" presId="urn:microsoft.com/office/officeart/2005/8/layout/vList5"/>
    <dgm:cxn modelId="{87DD67B4-92FC-45A3-950C-ABE504995B5D}" type="presParOf" srcId="{CF64D123-F32C-4FE4-870E-E41FCABC4BD2}" destId="{9B298F5F-8F40-49CB-9F77-D6A7F238CDC9}" srcOrd="1" destOrd="0" presId="urn:microsoft.com/office/officeart/2005/8/layout/vList5"/>
    <dgm:cxn modelId="{E2D0D397-65D8-4977-87CB-A9651FB9C56A}" type="presParOf" srcId="{C89F2527-6C8A-4946-B2AF-A45F0828FFA0}" destId="{21A6B45F-1844-45C2-B072-23D1DF0E9454}" srcOrd="3" destOrd="0" presId="urn:microsoft.com/office/officeart/2005/8/layout/vList5"/>
    <dgm:cxn modelId="{88720335-0F06-4E96-BBE8-79AEF9C89B6B}" type="presParOf" srcId="{C89F2527-6C8A-4946-B2AF-A45F0828FFA0}" destId="{59065D30-0AB9-44BC-9D9F-094E8532DE78}" srcOrd="4" destOrd="0" presId="urn:microsoft.com/office/officeart/2005/8/layout/vList5"/>
    <dgm:cxn modelId="{7F017191-BA51-48BE-A23D-E4C0D2A955DA}" type="presParOf" srcId="{59065D30-0AB9-44BC-9D9F-094E8532DE78}" destId="{68329E6B-1D7C-46FE-AF32-15AF245A4E9F}" srcOrd="0" destOrd="0" presId="urn:microsoft.com/office/officeart/2005/8/layout/vList5"/>
    <dgm:cxn modelId="{D40E5E7E-3379-4815-9B7A-6D6DA9B9B5E4}" type="presParOf" srcId="{59065D30-0AB9-44BC-9D9F-094E8532DE78}" destId="{71B25F1A-583A-432B-9B87-3942B963F608}" srcOrd="1" destOrd="0" presId="urn:microsoft.com/office/officeart/2005/8/layout/vList5"/>
    <dgm:cxn modelId="{BC8A0228-3495-4F23-92B4-41EC99AA6821}" type="presParOf" srcId="{C89F2527-6C8A-4946-B2AF-A45F0828FFA0}" destId="{22677FAF-6B23-4643-90FF-E8B6FC06E417}" srcOrd="5" destOrd="0" presId="urn:microsoft.com/office/officeart/2005/8/layout/vList5"/>
    <dgm:cxn modelId="{89D2F4FF-4BA0-45AD-B792-2AF732308F08}" type="presParOf" srcId="{C89F2527-6C8A-4946-B2AF-A45F0828FFA0}" destId="{D3463174-3C48-47A8-8DD5-2E22C7B8D3DE}" srcOrd="6" destOrd="0" presId="urn:microsoft.com/office/officeart/2005/8/layout/vList5"/>
    <dgm:cxn modelId="{AF378745-7161-4BFA-8BFF-9E8E5C976A9D}" type="presParOf" srcId="{D3463174-3C48-47A8-8DD5-2E22C7B8D3DE}" destId="{D7C9E838-B2DE-4E02-8F73-DB98771FAC53}" srcOrd="0" destOrd="0" presId="urn:microsoft.com/office/officeart/2005/8/layout/vList5"/>
    <dgm:cxn modelId="{D6FC5E1F-CFE9-4D27-B6E6-7C10C82D5AE6}" type="presParOf" srcId="{D3463174-3C48-47A8-8DD5-2E22C7B8D3DE}" destId="{D7EBB1F6-CA27-441E-9B0D-7506BB7B3AD2}"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CDED60-18E9-4767-83F3-42659E2322F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A9777CCA-12EA-45EC-8E22-34ABB95E9728}">
      <dgm:prSet phldrT="[テキスト]"/>
      <dgm:spPr/>
      <dgm:t>
        <a:bodyPr/>
        <a:lstStyle/>
        <a:p>
          <a:r>
            <a:rPr kumimoji="1" lang="ja-JP" altLang="en-US" b="1" dirty="0" smtClean="0"/>
            <a:t>土地林野</a:t>
          </a:r>
          <a:endParaRPr kumimoji="1" lang="en-US" altLang="ja-JP" b="1" dirty="0" smtClean="0"/>
        </a:p>
        <a:p>
          <a:r>
            <a:rPr kumimoji="1" lang="ja-JP" altLang="en-US" b="1" dirty="0" smtClean="0"/>
            <a:t>分配事業</a:t>
          </a:r>
          <a:endParaRPr kumimoji="1" lang="ja-JP" altLang="en-US" b="1" dirty="0"/>
        </a:p>
      </dgm:t>
    </dgm:pt>
    <dgm:pt modelId="{8BD95B6C-C5E6-4C80-AA41-92960593C69A}" type="parTrans" cxnId="{3E9A4792-8325-4136-93C9-43F10E1C2A2D}">
      <dgm:prSet/>
      <dgm:spPr/>
      <dgm:t>
        <a:bodyPr/>
        <a:lstStyle/>
        <a:p>
          <a:endParaRPr kumimoji="1" lang="ja-JP" altLang="en-US"/>
        </a:p>
      </dgm:t>
    </dgm:pt>
    <dgm:pt modelId="{ABE0A8C7-EBB3-4780-B10C-B2AF311AC528}" type="sibTrans" cxnId="{3E9A4792-8325-4136-93C9-43F10E1C2A2D}">
      <dgm:prSet/>
      <dgm:spPr/>
      <dgm:t>
        <a:bodyPr/>
        <a:lstStyle/>
        <a:p>
          <a:endParaRPr kumimoji="1" lang="ja-JP" altLang="en-US"/>
        </a:p>
      </dgm:t>
    </dgm:pt>
    <dgm:pt modelId="{D32B8084-89CD-494E-A0C3-2B17C9CEA35E}">
      <dgm:prSet phldrT="[テキスト]" custT="1"/>
      <dgm:spPr/>
      <dgm:t>
        <a:bodyPr/>
        <a:lstStyle/>
        <a:p>
          <a:r>
            <a:rPr kumimoji="1" lang="ja-JP" altLang="en-US" sz="1800" dirty="0" smtClean="0"/>
            <a:t>村の境界、農業用地と林地の区別</a:t>
          </a:r>
          <a:endParaRPr kumimoji="1" lang="ja-JP" altLang="en-US" sz="1800" dirty="0"/>
        </a:p>
      </dgm:t>
    </dgm:pt>
    <dgm:pt modelId="{2A2F6554-DA57-4757-9899-FC2BC162D544}" type="parTrans" cxnId="{A3A73694-D8B7-4466-9D83-14514E435BB1}">
      <dgm:prSet/>
      <dgm:spPr/>
      <dgm:t>
        <a:bodyPr/>
        <a:lstStyle/>
        <a:p>
          <a:endParaRPr kumimoji="1" lang="ja-JP" altLang="en-US"/>
        </a:p>
      </dgm:t>
    </dgm:pt>
    <dgm:pt modelId="{B94EB781-89E1-46E6-AC07-E2AB0967D1B3}" type="sibTrans" cxnId="{A3A73694-D8B7-4466-9D83-14514E435BB1}">
      <dgm:prSet/>
      <dgm:spPr/>
      <dgm:t>
        <a:bodyPr/>
        <a:lstStyle/>
        <a:p>
          <a:endParaRPr kumimoji="1" lang="ja-JP" altLang="en-US"/>
        </a:p>
      </dgm:t>
    </dgm:pt>
    <dgm:pt modelId="{35DBF798-89D3-485F-BAC8-AC39D25D5DD2}">
      <dgm:prSet phldrT="[テキスト]" custT="1"/>
      <dgm:spPr/>
      <dgm:t>
        <a:bodyPr/>
        <a:lstStyle/>
        <a:p>
          <a:r>
            <a:rPr kumimoji="1" lang="ja-JP" altLang="en-US" sz="1800" dirty="0" smtClean="0"/>
            <a:t>各世帯の人口による耕地の分配</a:t>
          </a:r>
          <a:endParaRPr kumimoji="1" lang="ja-JP" altLang="en-US" sz="1800" dirty="0"/>
        </a:p>
      </dgm:t>
    </dgm:pt>
    <dgm:pt modelId="{025C6AD2-0702-48BD-9E84-8B7F34631B35}" type="parTrans" cxnId="{878F399D-2CF9-4E59-9FF0-71C7FAD6BDD5}">
      <dgm:prSet/>
      <dgm:spPr/>
      <dgm:t>
        <a:bodyPr/>
        <a:lstStyle/>
        <a:p>
          <a:endParaRPr kumimoji="1" lang="ja-JP" altLang="en-US"/>
        </a:p>
      </dgm:t>
    </dgm:pt>
    <dgm:pt modelId="{D8149E8B-87A9-4095-9F31-5A74B580BB6B}" type="sibTrans" cxnId="{878F399D-2CF9-4E59-9FF0-71C7FAD6BDD5}">
      <dgm:prSet/>
      <dgm:spPr/>
      <dgm:t>
        <a:bodyPr/>
        <a:lstStyle/>
        <a:p>
          <a:endParaRPr kumimoji="1" lang="ja-JP" altLang="en-US"/>
        </a:p>
      </dgm:t>
    </dgm:pt>
    <dgm:pt modelId="{ED3F08F4-259D-4819-881A-33E496D0D32A}">
      <dgm:prSet phldrT="[テキスト]"/>
      <dgm:spPr/>
      <dgm:t>
        <a:bodyPr/>
        <a:lstStyle/>
        <a:p>
          <a:r>
            <a:rPr kumimoji="1" lang="ja-JP" altLang="en-US" b="1" dirty="0" smtClean="0"/>
            <a:t>低地中心の開発</a:t>
          </a:r>
          <a:endParaRPr kumimoji="1" lang="ja-JP" altLang="en-US" b="1" dirty="0"/>
        </a:p>
      </dgm:t>
    </dgm:pt>
    <dgm:pt modelId="{7BF39C22-CC00-4DC2-8FBE-3A520A8320D4}" type="parTrans" cxnId="{B77BE59B-109C-4C7D-865F-B3AE99A1F59F}">
      <dgm:prSet/>
      <dgm:spPr/>
      <dgm:t>
        <a:bodyPr/>
        <a:lstStyle/>
        <a:p>
          <a:endParaRPr kumimoji="1" lang="ja-JP" altLang="en-US"/>
        </a:p>
      </dgm:t>
    </dgm:pt>
    <dgm:pt modelId="{49272D75-CE41-4A52-9BAC-E0CBC9085C21}" type="sibTrans" cxnId="{B77BE59B-109C-4C7D-865F-B3AE99A1F59F}">
      <dgm:prSet/>
      <dgm:spPr/>
      <dgm:t>
        <a:bodyPr/>
        <a:lstStyle/>
        <a:p>
          <a:endParaRPr kumimoji="1" lang="ja-JP" altLang="en-US"/>
        </a:p>
      </dgm:t>
    </dgm:pt>
    <dgm:pt modelId="{B6266921-0500-46DB-9717-13465F2D7293}">
      <dgm:prSet phldrT="[テキスト]" custT="1"/>
      <dgm:spPr/>
      <dgm:t>
        <a:bodyPr/>
        <a:lstStyle/>
        <a:p>
          <a:r>
            <a:rPr kumimoji="1" lang="ja-JP" altLang="en-US" sz="1800" spc="-150" dirty="0" smtClean="0"/>
            <a:t>幹線道路沿いの低地に重点地区を設け、優先的に開発</a:t>
          </a:r>
          <a:endParaRPr kumimoji="1" lang="ja-JP" altLang="en-US" sz="1800" spc="-150" dirty="0"/>
        </a:p>
      </dgm:t>
    </dgm:pt>
    <dgm:pt modelId="{C23D74E6-68E3-4A7F-8FF8-E8CF13A8A0F9}" type="parTrans" cxnId="{40B6F446-D50A-4F6D-BE4F-01AC8B5738DE}">
      <dgm:prSet/>
      <dgm:spPr/>
      <dgm:t>
        <a:bodyPr/>
        <a:lstStyle/>
        <a:p>
          <a:endParaRPr kumimoji="1" lang="ja-JP" altLang="en-US"/>
        </a:p>
      </dgm:t>
    </dgm:pt>
    <dgm:pt modelId="{F36E716D-DBCD-4545-BA0E-EB3B13C40D8D}" type="sibTrans" cxnId="{40B6F446-D50A-4F6D-BE4F-01AC8B5738DE}">
      <dgm:prSet/>
      <dgm:spPr/>
      <dgm:t>
        <a:bodyPr/>
        <a:lstStyle/>
        <a:p>
          <a:endParaRPr kumimoji="1" lang="ja-JP" altLang="en-US"/>
        </a:p>
      </dgm:t>
    </dgm:pt>
    <dgm:pt modelId="{1D2045AC-3249-41A4-91A0-82C3E7A50A56}">
      <dgm:prSet phldrT="[テキスト]" custT="1"/>
      <dgm:spPr/>
      <dgm:t>
        <a:bodyPr/>
        <a:lstStyle/>
        <a:p>
          <a:r>
            <a:rPr kumimoji="1" lang="ja-JP" altLang="en-US" sz="1800" spc="-150" dirty="0" smtClean="0"/>
            <a:t>道路建設、電気・水道の設置、学校・医療施設の建設など</a:t>
          </a:r>
          <a:endParaRPr kumimoji="1" lang="ja-JP" altLang="en-US" sz="1800" spc="-150" dirty="0"/>
        </a:p>
      </dgm:t>
    </dgm:pt>
    <dgm:pt modelId="{10CFF5F1-F20E-4E36-9B54-636770EAC79A}" type="parTrans" cxnId="{9976B301-0F78-4C9C-935D-AE520E566D4D}">
      <dgm:prSet/>
      <dgm:spPr/>
      <dgm:t>
        <a:bodyPr/>
        <a:lstStyle/>
        <a:p>
          <a:endParaRPr kumimoji="1" lang="ja-JP" altLang="en-US"/>
        </a:p>
      </dgm:t>
    </dgm:pt>
    <dgm:pt modelId="{63696CA1-2F81-4F08-B407-D9B9AD6CC7C8}" type="sibTrans" cxnId="{9976B301-0F78-4C9C-935D-AE520E566D4D}">
      <dgm:prSet/>
      <dgm:spPr/>
      <dgm:t>
        <a:bodyPr/>
        <a:lstStyle/>
        <a:p>
          <a:endParaRPr kumimoji="1" lang="ja-JP" altLang="en-US"/>
        </a:p>
      </dgm:t>
    </dgm:pt>
    <dgm:pt modelId="{04B209C1-58E6-4B40-B172-1F2AC006A42B}">
      <dgm:prSet phldrT="[テキスト]"/>
      <dgm:spPr/>
      <dgm:t>
        <a:bodyPr/>
        <a:lstStyle/>
        <a:p>
          <a:r>
            <a:rPr kumimoji="1" lang="ja-JP" altLang="en-US" b="1" dirty="0" smtClean="0"/>
            <a:t>移住政策</a:t>
          </a:r>
          <a:r>
            <a:rPr kumimoji="1" lang="ja-JP" altLang="en-US" dirty="0" smtClean="0"/>
            <a:t>　</a:t>
          </a:r>
          <a:endParaRPr kumimoji="1" lang="ja-JP" altLang="en-US" dirty="0"/>
        </a:p>
      </dgm:t>
    </dgm:pt>
    <dgm:pt modelId="{9D7476EE-1CFA-4186-9AB1-EBAF89A8FF02}" type="parTrans" cxnId="{DEB2E2CE-D294-4B8D-8E90-D00B585060C6}">
      <dgm:prSet/>
      <dgm:spPr/>
      <dgm:t>
        <a:bodyPr/>
        <a:lstStyle/>
        <a:p>
          <a:endParaRPr kumimoji="1" lang="ja-JP" altLang="en-US"/>
        </a:p>
      </dgm:t>
    </dgm:pt>
    <dgm:pt modelId="{531EBA16-EC01-4E8B-9C09-908AD9038E97}" type="sibTrans" cxnId="{DEB2E2CE-D294-4B8D-8E90-D00B585060C6}">
      <dgm:prSet/>
      <dgm:spPr/>
      <dgm:t>
        <a:bodyPr/>
        <a:lstStyle/>
        <a:p>
          <a:endParaRPr kumimoji="1" lang="ja-JP" altLang="en-US"/>
        </a:p>
      </dgm:t>
    </dgm:pt>
    <dgm:pt modelId="{A2447958-C6B5-4A9D-AFA3-0E80C21523BA}">
      <dgm:prSet phldrT="[テキスト]" custT="1"/>
      <dgm:spPr/>
      <dgm:t>
        <a:bodyPr/>
        <a:lstStyle/>
        <a:p>
          <a:r>
            <a:rPr kumimoji="1" lang="ja-JP" altLang="en-US" sz="1800" spc="-150" dirty="0" smtClean="0"/>
            <a:t>高地から低地への移住を奨励</a:t>
          </a:r>
          <a:endParaRPr kumimoji="1" lang="ja-JP" altLang="en-US" sz="1800" spc="-150" dirty="0"/>
        </a:p>
      </dgm:t>
    </dgm:pt>
    <dgm:pt modelId="{5D58FFBC-1438-4364-8BAA-3F9754985730}" type="parTrans" cxnId="{9B9D71A0-C68D-43BD-8259-5D79147E306E}">
      <dgm:prSet/>
      <dgm:spPr/>
      <dgm:t>
        <a:bodyPr/>
        <a:lstStyle/>
        <a:p>
          <a:endParaRPr kumimoji="1" lang="ja-JP" altLang="en-US"/>
        </a:p>
      </dgm:t>
    </dgm:pt>
    <dgm:pt modelId="{3824337C-F42C-419F-95A0-AE557503C190}" type="sibTrans" cxnId="{9B9D71A0-C68D-43BD-8259-5D79147E306E}">
      <dgm:prSet/>
      <dgm:spPr/>
      <dgm:t>
        <a:bodyPr/>
        <a:lstStyle/>
        <a:p>
          <a:endParaRPr kumimoji="1" lang="ja-JP" altLang="en-US"/>
        </a:p>
      </dgm:t>
    </dgm:pt>
    <dgm:pt modelId="{3FEFC3F2-79AC-48C2-9708-6844B33C95B3}">
      <dgm:prSet phldrT="[テキスト]" custT="1"/>
      <dgm:spPr/>
      <dgm:t>
        <a:bodyPr/>
        <a:lstStyle/>
        <a:p>
          <a:r>
            <a:rPr kumimoji="1" lang="ja-JP" altLang="en-US" sz="1800" spc="-300" dirty="0" smtClean="0"/>
            <a:t>人口の急増や耕作地の削減によって、更なる貧困に陥る者も</a:t>
          </a:r>
          <a:endParaRPr kumimoji="1" lang="ja-JP" altLang="en-US" sz="1800" spc="-300" dirty="0"/>
        </a:p>
      </dgm:t>
    </dgm:pt>
    <dgm:pt modelId="{948D70D1-2BFA-4791-AE99-FFF1164DB4CF}" type="parTrans" cxnId="{24F105FA-1649-4530-896A-30A4A5194B85}">
      <dgm:prSet/>
      <dgm:spPr/>
      <dgm:t>
        <a:bodyPr/>
        <a:lstStyle/>
        <a:p>
          <a:endParaRPr kumimoji="1" lang="ja-JP" altLang="en-US"/>
        </a:p>
      </dgm:t>
    </dgm:pt>
    <dgm:pt modelId="{D479B192-0DD2-4F80-AD7B-BA14D1D1B318}" type="sibTrans" cxnId="{24F105FA-1649-4530-896A-30A4A5194B85}">
      <dgm:prSet/>
      <dgm:spPr/>
      <dgm:t>
        <a:bodyPr/>
        <a:lstStyle/>
        <a:p>
          <a:endParaRPr kumimoji="1" lang="ja-JP" altLang="en-US"/>
        </a:p>
      </dgm:t>
    </dgm:pt>
    <dgm:pt modelId="{C8B6F523-5077-4C58-9059-F76C01215B99}">
      <dgm:prSet phldrT="[テキスト]"/>
      <dgm:spPr/>
      <dgm:t>
        <a:bodyPr/>
        <a:lstStyle/>
        <a:p>
          <a:r>
            <a:rPr kumimoji="1" lang="ja-JP" altLang="en-US" b="1" dirty="0" smtClean="0"/>
            <a:t>換金作物栽培</a:t>
          </a:r>
          <a:endParaRPr kumimoji="1" lang="en-US" altLang="ja-JP" b="1" dirty="0" smtClean="0"/>
        </a:p>
        <a:p>
          <a:r>
            <a:rPr kumimoji="1" lang="ja-JP" altLang="en-US" b="1" dirty="0" smtClean="0"/>
            <a:t>の奨励</a:t>
          </a:r>
          <a:endParaRPr kumimoji="1" lang="ja-JP" altLang="en-US" b="1" dirty="0"/>
        </a:p>
      </dgm:t>
    </dgm:pt>
    <dgm:pt modelId="{630FA2E2-D98A-4BAE-AEA9-BFFC17ACF361}" type="parTrans" cxnId="{B6614507-6383-4E6A-9375-01319B65DB2F}">
      <dgm:prSet/>
      <dgm:spPr/>
      <dgm:t>
        <a:bodyPr/>
        <a:lstStyle/>
        <a:p>
          <a:endParaRPr kumimoji="1" lang="ja-JP" altLang="en-US"/>
        </a:p>
      </dgm:t>
    </dgm:pt>
    <dgm:pt modelId="{C44418D8-2885-47A2-94A9-7A174421728E}" type="sibTrans" cxnId="{B6614507-6383-4E6A-9375-01319B65DB2F}">
      <dgm:prSet/>
      <dgm:spPr/>
      <dgm:t>
        <a:bodyPr/>
        <a:lstStyle/>
        <a:p>
          <a:endParaRPr kumimoji="1" lang="ja-JP" altLang="en-US"/>
        </a:p>
      </dgm:t>
    </dgm:pt>
    <dgm:pt modelId="{A089BA7A-C904-4BFC-A1A8-4C6D3098DAF9}">
      <dgm:prSet phldrT="[テキスト]"/>
      <dgm:spPr/>
      <dgm:t>
        <a:bodyPr/>
        <a:lstStyle/>
        <a:p>
          <a:r>
            <a:rPr kumimoji="1" lang="ja-JP" altLang="en-US" dirty="0" smtClean="0"/>
            <a:t>移動式の焼畑から常畑化への転換を奨励</a:t>
          </a:r>
          <a:endParaRPr kumimoji="1" lang="ja-JP" altLang="en-US" dirty="0"/>
        </a:p>
      </dgm:t>
    </dgm:pt>
    <dgm:pt modelId="{66652F66-DF9F-4B8F-AC80-457840598C62}" type="parTrans" cxnId="{E48C7706-CE2E-473C-A115-1C6792C124C1}">
      <dgm:prSet/>
      <dgm:spPr/>
      <dgm:t>
        <a:bodyPr/>
        <a:lstStyle/>
        <a:p>
          <a:endParaRPr kumimoji="1" lang="ja-JP" altLang="en-US"/>
        </a:p>
      </dgm:t>
    </dgm:pt>
    <dgm:pt modelId="{050B14BC-28EB-4863-915A-DFAAED58C8A8}" type="sibTrans" cxnId="{E48C7706-CE2E-473C-A115-1C6792C124C1}">
      <dgm:prSet/>
      <dgm:spPr/>
      <dgm:t>
        <a:bodyPr/>
        <a:lstStyle/>
        <a:p>
          <a:endParaRPr kumimoji="1" lang="ja-JP" altLang="en-US"/>
        </a:p>
      </dgm:t>
    </dgm:pt>
    <dgm:pt modelId="{0009FCDC-6265-465C-BE94-B130794A97C8}">
      <dgm:prSet phldrT="[テキスト]"/>
      <dgm:spPr/>
      <dgm:t>
        <a:bodyPr/>
        <a:lstStyle/>
        <a:p>
          <a:endParaRPr kumimoji="1" lang="ja-JP" altLang="en-US" dirty="0"/>
        </a:p>
      </dgm:t>
    </dgm:pt>
    <dgm:pt modelId="{CE5CB92E-AB00-41FD-9C9E-606DEF613ABE}" type="parTrans" cxnId="{95B2CF57-6FE7-4EC0-82B6-D61D40430928}">
      <dgm:prSet/>
      <dgm:spPr/>
      <dgm:t>
        <a:bodyPr/>
        <a:lstStyle/>
        <a:p>
          <a:endParaRPr kumimoji="1" lang="ja-JP" altLang="en-US"/>
        </a:p>
      </dgm:t>
    </dgm:pt>
    <dgm:pt modelId="{0D0EA180-A143-41D2-A57F-3F317665492F}" type="sibTrans" cxnId="{95B2CF57-6FE7-4EC0-82B6-D61D40430928}">
      <dgm:prSet/>
      <dgm:spPr/>
      <dgm:t>
        <a:bodyPr/>
        <a:lstStyle/>
        <a:p>
          <a:endParaRPr kumimoji="1" lang="ja-JP" altLang="en-US"/>
        </a:p>
      </dgm:t>
    </dgm:pt>
    <dgm:pt modelId="{A36798F8-D086-4EA7-A8E4-1784F212580A}" type="pres">
      <dgm:prSet presAssocID="{E2CDED60-18E9-4767-83F3-42659E2322FC}" presName="Name0" presStyleCnt="0">
        <dgm:presLayoutVars>
          <dgm:dir/>
          <dgm:animLvl val="lvl"/>
          <dgm:resizeHandles val="exact"/>
        </dgm:presLayoutVars>
      </dgm:prSet>
      <dgm:spPr/>
      <dgm:t>
        <a:bodyPr/>
        <a:lstStyle/>
        <a:p>
          <a:endParaRPr kumimoji="1" lang="ja-JP" altLang="en-US"/>
        </a:p>
      </dgm:t>
    </dgm:pt>
    <dgm:pt modelId="{955BAA87-5295-4C15-9C8B-508989042339}" type="pres">
      <dgm:prSet presAssocID="{A9777CCA-12EA-45EC-8E22-34ABB95E9728}" presName="linNode" presStyleCnt="0"/>
      <dgm:spPr/>
    </dgm:pt>
    <dgm:pt modelId="{3B0ED439-8C4C-4B12-BAC0-0D341060BA52}" type="pres">
      <dgm:prSet presAssocID="{A9777CCA-12EA-45EC-8E22-34ABB95E9728}" presName="parentText" presStyleLbl="node1" presStyleIdx="0" presStyleCnt="4" custScaleX="89702">
        <dgm:presLayoutVars>
          <dgm:chMax val="1"/>
          <dgm:bulletEnabled val="1"/>
        </dgm:presLayoutVars>
      </dgm:prSet>
      <dgm:spPr/>
      <dgm:t>
        <a:bodyPr/>
        <a:lstStyle/>
        <a:p>
          <a:endParaRPr kumimoji="1" lang="ja-JP" altLang="en-US"/>
        </a:p>
      </dgm:t>
    </dgm:pt>
    <dgm:pt modelId="{0DA3D83F-31EB-40AE-81DC-8E67E1E8FD45}" type="pres">
      <dgm:prSet presAssocID="{A9777CCA-12EA-45EC-8E22-34ABB95E9728}" presName="descendantText" presStyleLbl="alignAccFollowNode1" presStyleIdx="0" presStyleCnt="4">
        <dgm:presLayoutVars>
          <dgm:bulletEnabled val="1"/>
        </dgm:presLayoutVars>
      </dgm:prSet>
      <dgm:spPr/>
      <dgm:t>
        <a:bodyPr/>
        <a:lstStyle/>
        <a:p>
          <a:endParaRPr kumimoji="1" lang="ja-JP" altLang="en-US"/>
        </a:p>
      </dgm:t>
    </dgm:pt>
    <dgm:pt modelId="{AE770F0E-53D2-4E8C-9570-057E5AFDB44A}" type="pres">
      <dgm:prSet presAssocID="{ABE0A8C7-EBB3-4780-B10C-B2AF311AC528}" presName="sp" presStyleCnt="0"/>
      <dgm:spPr/>
    </dgm:pt>
    <dgm:pt modelId="{FF6B99A0-2905-4513-8EB4-A0D35ECF4497}" type="pres">
      <dgm:prSet presAssocID="{ED3F08F4-259D-4819-881A-33E496D0D32A}" presName="linNode" presStyleCnt="0"/>
      <dgm:spPr/>
    </dgm:pt>
    <dgm:pt modelId="{6025CE4B-2FC3-4FB9-9B11-9405F1C2B041}" type="pres">
      <dgm:prSet presAssocID="{ED3F08F4-259D-4819-881A-33E496D0D32A}" presName="parentText" presStyleLbl="node1" presStyleIdx="1" presStyleCnt="4" custScaleX="90967">
        <dgm:presLayoutVars>
          <dgm:chMax val="1"/>
          <dgm:bulletEnabled val="1"/>
        </dgm:presLayoutVars>
      </dgm:prSet>
      <dgm:spPr/>
      <dgm:t>
        <a:bodyPr/>
        <a:lstStyle/>
        <a:p>
          <a:endParaRPr kumimoji="1" lang="ja-JP" altLang="en-US"/>
        </a:p>
      </dgm:t>
    </dgm:pt>
    <dgm:pt modelId="{5B15CEA8-2938-457A-8519-8FC3D80865CE}" type="pres">
      <dgm:prSet presAssocID="{ED3F08F4-259D-4819-881A-33E496D0D32A}" presName="descendantText" presStyleLbl="alignAccFollowNode1" presStyleIdx="1" presStyleCnt="4">
        <dgm:presLayoutVars>
          <dgm:bulletEnabled val="1"/>
        </dgm:presLayoutVars>
      </dgm:prSet>
      <dgm:spPr/>
      <dgm:t>
        <a:bodyPr/>
        <a:lstStyle/>
        <a:p>
          <a:endParaRPr kumimoji="1" lang="ja-JP" altLang="en-US"/>
        </a:p>
      </dgm:t>
    </dgm:pt>
    <dgm:pt modelId="{59F61214-CE23-4B22-8217-0E2A01046513}" type="pres">
      <dgm:prSet presAssocID="{49272D75-CE41-4A52-9BAC-E0CBC9085C21}" presName="sp" presStyleCnt="0"/>
      <dgm:spPr/>
    </dgm:pt>
    <dgm:pt modelId="{531A0EFE-7AAC-47C4-B76B-AF0497AD3BAA}" type="pres">
      <dgm:prSet presAssocID="{04B209C1-58E6-4B40-B172-1F2AC006A42B}" presName="linNode" presStyleCnt="0"/>
      <dgm:spPr/>
    </dgm:pt>
    <dgm:pt modelId="{92A77777-ED22-4C07-A44E-CB70B0C1C9FA}" type="pres">
      <dgm:prSet presAssocID="{04B209C1-58E6-4B40-B172-1F2AC006A42B}" presName="parentText" presStyleLbl="node1" presStyleIdx="2" presStyleCnt="4" custScaleX="89702">
        <dgm:presLayoutVars>
          <dgm:chMax val="1"/>
          <dgm:bulletEnabled val="1"/>
        </dgm:presLayoutVars>
      </dgm:prSet>
      <dgm:spPr/>
      <dgm:t>
        <a:bodyPr/>
        <a:lstStyle/>
        <a:p>
          <a:endParaRPr kumimoji="1" lang="ja-JP" altLang="en-US"/>
        </a:p>
      </dgm:t>
    </dgm:pt>
    <dgm:pt modelId="{2D3C5C37-BBAA-4099-8ECB-80155364FB2B}" type="pres">
      <dgm:prSet presAssocID="{04B209C1-58E6-4B40-B172-1F2AC006A42B}" presName="descendantText" presStyleLbl="alignAccFollowNode1" presStyleIdx="2" presStyleCnt="4">
        <dgm:presLayoutVars>
          <dgm:bulletEnabled val="1"/>
        </dgm:presLayoutVars>
      </dgm:prSet>
      <dgm:spPr/>
      <dgm:t>
        <a:bodyPr/>
        <a:lstStyle/>
        <a:p>
          <a:endParaRPr kumimoji="1" lang="ja-JP" altLang="en-US"/>
        </a:p>
      </dgm:t>
    </dgm:pt>
    <dgm:pt modelId="{63640A38-1400-4C35-8D27-6840D55FA75E}" type="pres">
      <dgm:prSet presAssocID="{531EBA16-EC01-4E8B-9C09-908AD9038E97}" presName="sp" presStyleCnt="0"/>
      <dgm:spPr/>
    </dgm:pt>
    <dgm:pt modelId="{4ADCA9FE-A828-48AA-9AAA-BCA91280034D}" type="pres">
      <dgm:prSet presAssocID="{C8B6F523-5077-4C58-9059-F76C01215B99}" presName="linNode" presStyleCnt="0"/>
      <dgm:spPr/>
    </dgm:pt>
    <dgm:pt modelId="{8E366D98-269B-40C0-9DC5-8F4485F244E4}" type="pres">
      <dgm:prSet presAssocID="{C8B6F523-5077-4C58-9059-F76C01215B99}" presName="parentText" presStyleLbl="node1" presStyleIdx="3" presStyleCnt="4" custScaleX="88267" custLinFactNeighborY="200">
        <dgm:presLayoutVars>
          <dgm:chMax val="1"/>
          <dgm:bulletEnabled val="1"/>
        </dgm:presLayoutVars>
      </dgm:prSet>
      <dgm:spPr/>
      <dgm:t>
        <a:bodyPr/>
        <a:lstStyle/>
        <a:p>
          <a:endParaRPr kumimoji="1" lang="ja-JP" altLang="en-US"/>
        </a:p>
      </dgm:t>
    </dgm:pt>
    <dgm:pt modelId="{EA39DE1C-5445-478B-BEE6-E0E536F80672}" type="pres">
      <dgm:prSet presAssocID="{C8B6F523-5077-4C58-9059-F76C01215B99}" presName="descendantText" presStyleLbl="alignAccFollowNode1" presStyleIdx="3" presStyleCnt="4">
        <dgm:presLayoutVars>
          <dgm:bulletEnabled val="1"/>
        </dgm:presLayoutVars>
      </dgm:prSet>
      <dgm:spPr/>
      <dgm:t>
        <a:bodyPr/>
        <a:lstStyle/>
        <a:p>
          <a:endParaRPr kumimoji="1" lang="ja-JP" altLang="en-US"/>
        </a:p>
      </dgm:t>
    </dgm:pt>
  </dgm:ptLst>
  <dgm:cxnLst>
    <dgm:cxn modelId="{243C368D-4875-49C6-8D38-0262E13A71D0}" type="presOf" srcId="{C8B6F523-5077-4C58-9059-F76C01215B99}" destId="{8E366D98-269B-40C0-9DC5-8F4485F244E4}" srcOrd="0" destOrd="0" presId="urn:microsoft.com/office/officeart/2005/8/layout/vList5"/>
    <dgm:cxn modelId="{B77BE59B-109C-4C7D-865F-B3AE99A1F59F}" srcId="{E2CDED60-18E9-4767-83F3-42659E2322FC}" destId="{ED3F08F4-259D-4819-881A-33E496D0D32A}" srcOrd="1" destOrd="0" parTransId="{7BF39C22-CC00-4DC2-8FBE-3A520A8320D4}" sibTransId="{49272D75-CE41-4A52-9BAC-E0CBC9085C21}"/>
    <dgm:cxn modelId="{40B6F446-D50A-4F6D-BE4F-01AC8B5738DE}" srcId="{ED3F08F4-259D-4819-881A-33E496D0D32A}" destId="{B6266921-0500-46DB-9717-13465F2D7293}" srcOrd="0" destOrd="0" parTransId="{C23D74E6-68E3-4A7F-8FF8-E8CF13A8A0F9}" sibTransId="{F36E716D-DBCD-4545-BA0E-EB3B13C40D8D}"/>
    <dgm:cxn modelId="{2D680A8D-0F3F-4DF0-AACD-1C0BC6508749}" type="presOf" srcId="{A2447958-C6B5-4A9D-AFA3-0E80C21523BA}" destId="{2D3C5C37-BBAA-4099-8ECB-80155364FB2B}" srcOrd="0" destOrd="0" presId="urn:microsoft.com/office/officeart/2005/8/layout/vList5"/>
    <dgm:cxn modelId="{E2BD984E-0A81-4D35-A4FC-EB9BE60699A8}" type="presOf" srcId="{A9777CCA-12EA-45EC-8E22-34ABB95E9728}" destId="{3B0ED439-8C4C-4B12-BAC0-0D341060BA52}" srcOrd="0" destOrd="0" presId="urn:microsoft.com/office/officeart/2005/8/layout/vList5"/>
    <dgm:cxn modelId="{8EB08DF9-C689-4C97-B32C-86DB59E499F0}" type="presOf" srcId="{E2CDED60-18E9-4767-83F3-42659E2322FC}" destId="{A36798F8-D086-4EA7-A8E4-1784F212580A}" srcOrd="0" destOrd="0" presId="urn:microsoft.com/office/officeart/2005/8/layout/vList5"/>
    <dgm:cxn modelId="{24F105FA-1649-4530-896A-30A4A5194B85}" srcId="{04B209C1-58E6-4B40-B172-1F2AC006A42B}" destId="{3FEFC3F2-79AC-48C2-9708-6844B33C95B3}" srcOrd="1" destOrd="0" parTransId="{948D70D1-2BFA-4791-AE99-FFF1164DB4CF}" sibTransId="{D479B192-0DD2-4F80-AD7B-BA14D1D1B318}"/>
    <dgm:cxn modelId="{9976B301-0F78-4C9C-935D-AE520E566D4D}" srcId="{ED3F08F4-259D-4819-881A-33E496D0D32A}" destId="{1D2045AC-3249-41A4-91A0-82C3E7A50A56}" srcOrd="1" destOrd="0" parTransId="{10CFF5F1-F20E-4E36-9B54-636770EAC79A}" sibTransId="{63696CA1-2F81-4F08-B407-D9B9AD6CC7C8}"/>
    <dgm:cxn modelId="{878F399D-2CF9-4E59-9FF0-71C7FAD6BDD5}" srcId="{A9777CCA-12EA-45EC-8E22-34ABB95E9728}" destId="{35DBF798-89D3-485F-BAC8-AC39D25D5DD2}" srcOrd="1" destOrd="0" parTransId="{025C6AD2-0702-48BD-9E84-8B7F34631B35}" sibTransId="{D8149E8B-87A9-4095-9F31-5A74B580BB6B}"/>
    <dgm:cxn modelId="{BD024692-1FC9-49E9-9D8E-A9494384D7A7}" type="presOf" srcId="{D32B8084-89CD-494E-A0C3-2B17C9CEA35E}" destId="{0DA3D83F-31EB-40AE-81DC-8E67E1E8FD45}" srcOrd="0" destOrd="0" presId="urn:microsoft.com/office/officeart/2005/8/layout/vList5"/>
    <dgm:cxn modelId="{FD01403E-5F48-4FFC-8FE1-A96343AA910E}" type="presOf" srcId="{A089BA7A-C904-4BFC-A1A8-4C6D3098DAF9}" destId="{EA39DE1C-5445-478B-BEE6-E0E536F80672}" srcOrd="0" destOrd="0" presId="urn:microsoft.com/office/officeart/2005/8/layout/vList5"/>
    <dgm:cxn modelId="{61698809-059B-47A9-8C63-BFB3CB99A138}" type="presOf" srcId="{B6266921-0500-46DB-9717-13465F2D7293}" destId="{5B15CEA8-2938-457A-8519-8FC3D80865CE}" srcOrd="0" destOrd="0" presId="urn:microsoft.com/office/officeart/2005/8/layout/vList5"/>
    <dgm:cxn modelId="{8C5852D0-89B8-4DB0-9435-C81F60A7E591}" type="presOf" srcId="{04B209C1-58E6-4B40-B172-1F2AC006A42B}" destId="{92A77777-ED22-4C07-A44E-CB70B0C1C9FA}" srcOrd="0" destOrd="0" presId="urn:microsoft.com/office/officeart/2005/8/layout/vList5"/>
    <dgm:cxn modelId="{44EF6EA9-DA6C-46BF-BED4-F90EB28AD5AA}" type="presOf" srcId="{35DBF798-89D3-485F-BAC8-AC39D25D5DD2}" destId="{0DA3D83F-31EB-40AE-81DC-8E67E1E8FD45}" srcOrd="0" destOrd="1" presId="urn:microsoft.com/office/officeart/2005/8/layout/vList5"/>
    <dgm:cxn modelId="{08439AB3-E896-4B3A-BDF8-5F8F58FF597A}" type="presOf" srcId="{ED3F08F4-259D-4819-881A-33E496D0D32A}" destId="{6025CE4B-2FC3-4FB9-9B11-9405F1C2B041}" srcOrd="0" destOrd="0" presId="urn:microsoft.com/office/officeart/2005/8/layout/vList5"/>
    <dgm:cxn modelId="{E48C7706-CE2E-473C-A115-1C6792C124C1}" srcId="{C8B6F523-5077-4C58-9059-F76C01215B99}" destId="{A089BA7A-C904-4BFC-A1A8-4C6D3098DAF9}" srcOrd="0" destOrd="0" parTransId="{66652F66-DF9F-4B8F-AC80-457840598C62}" sibTransId="{050B14BC-28EB-4863-915A-DFAAED58C8A8}"/>
    <dgm:cxn modelId="{B6614507-6383-4E6A-9375-01319B65DB2F}" srcId="{E2CDED60-18E9-4767-83F3-42659E2322FC}" destId="{C8B6F523-5077-4C58-9059-F76C01215B99}" srcOrd="3" destOrd="0" parTransId="{630FA2E2-D98A-4BAE-AEA9-BFFC17ACF361}" sibTransId="{C44418D8-2885-47A2-94A9-7A174421728E}"/>
    <dgm:cxn modelId="{3E9A4792-8325-4136-93C9-43F10E1C2A2D}" srcId="{E2CDED60-18E9-4767-83F3-42659E2322FC}" destId="{A9777CCA-12EA-45EC-8E22-34ABB95E9728}" srcOrd="0" destOrd="0" parTransId="{8BD95B6C-C5E6-4C80-AA41-92960593C69A}" sibTransId="{ABE0A8C7-EBB3-4780-B10C-B2AF311AC528}"/>
    <dgm:cxn modelId="{A3A73694-D8B7-4466-9D83-14514E435BB1}" srcId="{A9777CCA-12EA-45EC-8E22-34ABB95E9728}" destId="{D32B8084-89CD-494E-A0C3-2B17C9CEA35E}" srcOrd="0" destOrd="0" parTransId="{2A2F6554-DA57-4757-9899-FC2BC162D544}" sibTransId="{B94EB781-89E1-46E6-AC07-E2AB0967D1B3}"/>
    <dgm:cxn modelId="{E70408C9-F334-490B-A377-D02DABE7A616}" type="presOf" srcId="{1D2045AC-3249-41A4-91A0-82C3E7A50A56}" destId="{5B15CEA8-2938-457A-8519-8FC3D80865CE}" srcOrd="0" destOrd="1" presId="urn:microsoft.com/office/officeart/2005/8/layout/vList5"/>
    <dgm:cxn modelId="{D73D8AB5-09FE-40EE-99F5-B8BB0B1E95BD}" type="presOf" srcId="{3FEFC3F2-79AC-48C2-9708-6844B33C95B3}" destId="{2D3C5C37-BBAA-4099-8ECB-80155364FB2B}" srcOrd="0" destOrd="1" presId="urn:microsoft.com/office/officeart/2005/8/layout/vList5"/>
    <dgm:cxn modelId="{9B9D71A0-C68D-43BD-8259-5D79147E306E}" srcId="{04B209C1-58E6-4B40-B172-1F2AC006A42B}" destId="{A2447958-C6B5-4A9D-AFA3-0E80C21523BA}" srcOrd="0" destOrd="0" parTransId="{5D58FFBC-1438-4364-8BAA-3F9754985730}" sibTransId="{3824337C-F42C-419F-95A0-AE557503C190}"/>
    <dgm:cxn modelId="{95B2CF57-6FE7-4EC0-82B6-D61D40430928}" srcId="{C8B6F523-5077-4C58-9059-F76C01215B99}" destId="{0009FCDC-6265-465C-BE94-B130794A97C8}" srcOrd="1" destOrd="0" parTransId="{CE5CB92E-AB00-41FD-9C9E-606DEF613ABE}" sibTransId="{0D0EA180-A143-41D2-A57F-3F317665492F}"/>
    <dgm:cxn modelId="{DEB2E2CE-D294-4B8D-8E90-D00B585060C6}" srcId="{E2CDED60-18E9-4767-83F3-42659E2322FC}" destId="{04B209C1-58E6-4B40-B172-1F2AC006A42B}" srcOrd="2" destOrd="0" parTransId="{9D7476EE-1CFA-4186-9AB1-EBAF89A8FF02}" sibTransId="{531EBA16-EC01-4E8B-9C09-908AD9038E97}"/>
    <dgm:cxn modelId="{C35C7A6F-F8DB-4DEC-B6DA-92256A884415}" type="presOf" srcId="{0009FCDC-6265-465C-BE94-B130794A97C8}" destId="{EA39DE1C-5445-478B-BEE6-E0E536F80672}" srcOrd="0" destOrd="1" presId="urn:microsoft.com/office/officeart/2005/8/layout/vList5"/>
    <dgm:cxn modelId="{C7AB83C5-44CC-42DC-B0C2-5676A4F766D5}" type="presParOf" srcId="{A36798F8-D086-4EA7-A8E4-1784F212580A}" destId="{955BAA87-5295-4C15-9C8B-508989042339}" srcOrd="0" destOrd="0" presId="urn:microsoft.com/office/officeart/2005/8/layout/vList5"/>
    <dgm:cxn modelId="{32BED9F7-46E1-421B-B0C3-47A708F9F13D}" type="presParOf" srcId="{955BAA87-5295-4C15-9C8B-508989042339}" destId="{3B0ED439-8C4C-4B12-BAC0-0D341060BA52}" srcOrd="0" destOrd="0" presId="urn:microsoft.com/office/officeart/2005/8/layout/vList5"/>
    <dgm:cxn modelId="{25A4AF68-7BFC-45A1-B8DE-C6D906BB620D}" type="presParOf" srcId="{955BAA87-5295-4C15-9C8B-508989042339}" destId="{0DA3D83F-31EB-40AE-81DC-8E67E1E8FD45}" srcOrd="1" destOrd="0" presId="urn:microsoft.com/office/officeart/2005/8/layout/vList5"/>
    <dgm:cxn modelId="{7F58C67D-5E10-4C50-9CA0-CC159C90D6DC}" type="presParOf" srcId="{A36798F8-D086-4EA7-A8E4-1784F212580A}" destId="{AE770F0E-53D2-4E8C-9570-057E5AFDB44A}" srcOrd="1" destOrd="0" presId="urn:microsoft.com/office/officeart/2005/8/layout/vList5"/>
    <dgm:cxn modelId="{462259C3-4B29-4110-A42F-E75D94391E83}" type="presParOf" srcId="{A36798F8-D086-4EA7-A8E4-1784F212580A}" destId="{FF6B99A0-2905-4513-8EB4-A0D35ECF4497}" srcOrd="2" destOrd="0" presId="urn:microsoft.com/office/officeart/2005/8/layout/vList5"/>
    <dgm:cxn modelId="{F0519CE2-7DD1-4660-B03E-494FE47BA992}" type="presParOf" srcId="{FF6B99A0-2905-4513-8EB4-A0D35ECF4497}" destId="{6025CE4B-2FC3-4FB9-9B11-9405F1C2B041}" srcOrd="0" destOrd="0" presId="urn:microsoft.com/office/officeart/2005/8/layout/vList5"/>
    <dgm:cxn modelId="{216D7823-03F9-4181-AFC1-136F8726A026}" type="presParOf" srcId="{FF6B99A0-2905-4513-8EB4-A0D35ECF4497}" destId="{5B15CEA8-2938-457A-8519-8FC3D80865CE}" srcOrd="1" destOrd="0" presId="urn:microsoft.com/office/officeart/2005/8/layout/vList5"/>
    <dgm:cxn modelId="{5D922256-75B7-4AB9-B159-178F684FA717}" type="presParOf" srcId="{A36798F8-D086-4EA7-A8E4-1784F212580A}" destId="{59F61214-CE23-4B22-8217-0E2A01046513}" srcOrd="3" destOrd="0" presId="urn:microsoft.com/office/officeart/2005/8/layout/vList5"/>
    <dgm:cxn modelId="{736752DE-54D3-405A-9DFB-1656A41A8F12}" type="presParOf" srcId="{A36798F8-D086-4EA7-A8E4-1784F212580A}" destId="{531A0EFE-7AAC-47C4-B76B-AF0497AD3BAA}" srcOrd="4" destOrd="0" presId="urn:microsoft.com/office/officeart/2005/8/layout/vList5"/>
    <dgm:cxn modelId="{EA290A41-48D5-4F5B-A083-4040A77CFFD1}" type="presParOf" srcId="{531A0EFE-7AAC-47C4-B76B-AF0497AD3BAA}" destId="{92A77777-ED22-4C07-A44E-CB70B0C1C9FA}" srcOrd="0" destOrd="0" presId="urn:microsoft.com/office/officeart/2005/8/layout/vList5"/>
    <dgm:cxn modelId="{0599592A-634D-4DE3-8DAE-2AE2CA669314}" type="presParOf" srcId="{531A0EFE-7AAC-47C4-B76B-AF0497AD3BAA}" destId="{2D3C5C37-BBAA-4099-8ECB-80155364FB2B}" srcOrd="1" destOrd="0" presId="urn:microsoft.com/office/officeart/2005/8/layout/vList5"/>
    <dgm:cxn modelId="{135890C0-D7D4-4E53-AB6A-E6AFB358B964}" type="presParOf" srcId="{A36798F8-D086-4EA7-A8E4-1784F212580A}" destId="{63640A38-1400-4C35-8D27-6840D55FA75E}" srcOrd="5" destOrd="0" presId="urn:microsoft.com/office/officeart/2005/8/layout/vList5"/>
    <dgm:cxn modelId="{588AF936-BD00-49FA-9197-AE096FA0BBC4}" type="presParOf" srcId="{A36798F8-D086-4EA7-A8E4-1784F212580A}" destId="{4ADCA9FE-A828-48AA-9AAA-BCA91280034D}" srcOrd="6" destOrd="0" presId="urn:microsoft.com/office/officeart/2005/8/layout/vList5"/>
    <dgm:cxn modelId="{47FCAAA0-7B7D-48AD-B9FE-2E5C42DA3699}" type="presParOf" srcId="{4ADCA9FE-A828-48AA-9AAA-BCA91280034D}" destId="{8E366D98-269B-40C0-9DC5-8F4485F244E4}" srcOrd="0" destOrd="0" presId="urn:microsoft.com/office/officeart/2005/8/layout/vList5"/>
    <dgm:cxn modelId="{D00E6BC5-41BB-4247-A3D2-679C98098E48}" type="presParOf" srcId="{4ADCA9FE-A828-48AA-9AAA-BCA91280034D}" destId="{EA39DE1C-5445-478B-BEE6-E0E536F80672}"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26CD9C-0EEF-4554-A1BD-80DDD7BB4CE3}">
      <dsp:nvSpPr>
        <dsp:cNvPr id="0" name=""/>
        <dsp:cNvSpPr/>
      </dsp:nvSpPr>
      <dsp:spPr>
        <a:xfrm rot="5400000">
          <a:off x="5130946" y="-2099034"/>
          <a:ext cx="804295" cy="5207618"/>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kern="1200" dirty="0" smtClean="0">
              <a:solidFill>
                <a:schemeClr val="tx1">
                  <a:lumMod val="95000"/>
                  <a:lumOff val="5000"/>
                </a:schemeClr>
              </a:solidFill>
            </a:rPr>
            <a:t>森林減少の結果、洪水や塩害などの被害が深刻に。</a:t>
          </a:r>
          <a:endParaRPr kumimoji="1" lang="ja-JP" altLang="en-US" sz="1600" kern="1200" dirty="0"/>
        </a:p>
        <a:p>
          <a:pPr marL="171450" lvl="1" indent="-171450" algn="l" defTabSz="711200">
            <a:lnSpc>
              <a:spcPct val="90000"/>
            </a:lnSpc>
            <a:spcBef>
              <a:spcPct val="0"/>
            </a:spcBef>
            <a:spcAft>
              <a:spcPct val="15000"/>
            </a:spcAft>
            <a:buChar char="••"/>
          </a:pPr>
          <a:r>
            <a:rPr lang="ja-JP" altLang="en-US" sz="1600" kern="1200" dirty="0" smtClean="0">
              <a:solidFill>
                <a:schemeClr val="tx1">
                  <a:lumMod val="95000"/>
                  <a:lumOff val="5000"/>
                </a:schemeClr>
              </a:solidFill>
            </a:rPr>
            <a:t>１９８５年に森林保護政策を策定。</a:t>
          </a:r>
          <a:endParaRPr kumimoji="1" lang="ja-JP" altLang="en-US" sz="1600" kern="1200" dirty="0"/>
        </a:p>
      </dsp:txBody>
      <dsp:txXfrm rot="5400000">
        <a:off x="5130946" y="-2099034"/>
        <a:ext cx="804295" cy="5207618"/>
      </dsp:txXfrm>
    </dsp:sp>
    <dsp:sp modelId="{ED3432CF-7A34-4A58-87BE-F1CA87132F07}">
      <dsp:nvSpPr>
        <dsp:cNvPr id="0" name=""/>
        <dsp:cNvSpPr/>
      </dsp:nvSpPr>
      <dsp:spPr>
        <a:xfrm>
          <a:off x="0" y="2090"/>
          <a:ext cx="2929285" cy="1005369"/>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kumimoji="1" lang="ja-JP" altLang="en-US" sz="3300" kern="1200" dirty="0" smtClean="0"/>
            <a:t>タイ</a:t>
          </a:r>
          <a:endParaRPr kumimoji="1" lang="ja-JP" altLang="en-US" sz="3300" kern="1200" dirty="0"/>
        </a:p>
      </dsp:txBody>
      <dsp:txXfrm>
        <a:off x="0" y="2090"/>
        <a:ext cx="2929285" cy="1005369"/>
      </dsp:txXfrm>
    </dsp:sp>
    <dsp:sp modelId="{9B298F5F-8F40-49CB-9F77-D6A7F238CDC9}">
      <dsp:nvSpPr>
        <dsp:cNvPr id="0" name=""/>
        <dsp:cNvSpPr/>
      </dsp:nvSpPr>
      <dsp:spPr>
        <a:xfrm rot="5400000">
          <a:off x="5130946" y="-1043396"/>
          <a:ext cx="804295" cy="5207618"/>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ja-JP" altLang="en-US" sz="1600" kern="1200" dirty="0" smtClean="0">
              <a:solidFill>
                <a:schemeClr val="tx1">
                  <a:lumMod val="95000"/>
                  <a:lumOff val="5000"/>
                </a:schemeClr>
              </a:solidFill>
            </a:rPr>
            <a:t>９４年、スハルト政権時に焼畑禁止令を制定。</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solidFill>
                <a:schemeClr val="tx1">
                  <a:lumMod val="95000"/>
                  <a:lumOff val="5000"/>
                </a:schemeClr>
              </a:solidFill>
            </a:rPr>
            <a:t>しかし、焼畑を止めることが出来ず、</a:t>
          </a:r>
          <a:r>
            <a:rPr kumimoji="1" lang="en-US" altLang="ja-JP" sz="1600" kern="1200" dirty="0" smtClean="0">
              <a:solidFill>
                <a:schemeClr val="tx1">
                  <a:lumMod val="95000"/>
                  <a:lumOff val="5000"/>
                </a:schemeClr>
              </a:solidFill>
            </a:rPr>
            <a:t>HAZE</a:t>
          </a:r>
          <a:r>
            <a:rPr kumimoji="1" lang="ja-JP" altLang="en-US" sz="1600" kern="1200" dirty="0" smtClean="0">
              <a:solidFill>
                <a:schemeClr val="tx1">
                  <a:lumMod val="95000"/>
                  <a:lumOff val="5000"/>
                </a:schemeClr>
              </a:solidFill>
            </a:rPr>
            <a:t>と呼ばれる環境問題に発展。</a:t>
          </a:r>
          <a:endParaRPr kumimoji="1" lang="en-US" altLang="ja-JP" sz="1600" kern="1200" dirty="0" smtClean="0">
            <a:solidFill>
              <a:schemeClr val="tx1">
                <a:lumMod val="95000"/>
                <a:lumOff val="5000"/>
              </a:schemeClr>
            </a:solidFill>
          </a:endParaRPr>
        </a:p>
      </dsp:txBody>
      <dsp:txXfrm rot="5400000">
        <a:off x="5130946" y="-1043396"/>
        <a:ext cx="804295" cy="5207618"/>
      </dsp:txXfrm>
    </dsp:sp>
    <dsp:sp modelId="{D2A0FFD5-FDA2-41AD-9ADD-2ED78E559C71}">
      <dsp:nvSpPr>
        <dsp:cNvPr id="0" name=""/>
        <dsp:cNvSpPr/>
      </dsp:nvSpPr>
      <dsp:spPr>
        <a:xfrm>
          <a:off x="0" y="1057728"/>
          <a:ext cx="2929285" cy="1005369"/>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kumimoji="1" lang="ja-JP" altLang="en-US" sz="3300" kern="1200" dirty="0" smtClean="0"/>
            <a:t>インドネシア</a:t>
          </a:r>
          <a:endParaRPr kumimoji="1" lang="ja-JP" altLang="en-US" sz="3300" kern="1200" dirty="0"/>
        </a:p>
      </dsp:txBody>
      <dsp:txXfrm>
        <a:off x="0" y="1057728"/>
        <a:ext cx="2929285" cy="1005369"/>
      </dsp:txXfrm>
    </dsp:sp>
    <dsp:sp modelId="{71B25F1A-583A-432B-9B87-3942B963F608}">
      <dsp:nvSpPr>
        <dsp:cNvPr id="0" name=""/>
        <dsp:cNvSpPr/>
      </dsp:nvSpPr>
      <dsp:spPr>
        <a:xfrm rot="5400000">
          <a:off x="5130946" y="12241"/>
          <a:ext cx="804295" cy="5207618"/>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kern="1200" spc="-150" dirty="0" smtClean="0">
              <a:solidFill>
                <a:schemeClr val="tx1">
                  <a:lumMod val="95000"/>
                  <a:lumOff val="5000"/>
                </a:schemeClr>
              </a:solidFill>
            </a:rPr>
            <a:t>焼畑は禁止されているが、現在も依然として行われている。</a:t>
          </a:r>
          <a:endParaRPr kumimoji="1" lang="ja-JP" altLang="en-US" sz="1600" kern="1200" spc="-150" dirty="0"/>
        </a:p>
        <a:p>
          <a:pPr marL="114300" lvl="1" indent="-114300" algn="l" defTabSz="533400">
            <a:lnSpc>
              <a:spcPct val="90000"/>
            </a:lnSpc>
            <a:spcBef>
              <a:spcPct val="0"/>
            </a:spcBef>
            <a:spcAft>
              <a:spcPct val="15000"/>
            </a:spcAft>
            <a:buChar char="••"/>
          </a:pPr>
          <a:endParaRPr kumimoji="1" lang="ja-JP" altLang="en-US" sz="1200" kern="1200" dirty="0"/>
        </a:p>
      </dsp:txBody>
      <dsp:txXfrm rot="5400000">
        <a:off x="5130946" y="12241"/>
        <a:ext cx="804295" cy="5207618"/>
      </dsp:txXfrm>
    </dsp:sp>
    <dsp:sp modelId="{68329E6B-1D7C-46FE-AF32-15AF245A4E9F}">
      <dsp:nvSpPr>
        <dsp:cNvPr id="0" name=""/>
        <dsp:cNvSpPr/>
      </dsp:nvSpPr>
      <dsp:spPr>
        <a:xfrm>
          <a:off x="0" y="2113366"/>
          <a:ext cx="2929285" cy="1005369"/>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kumimoji="1" lang="ja-JP" altLang="en-US" sz="3300" kern="1200" dirty="0" smtClean="0"/>
            <a:t>マレーシア</a:t>
          </a:r>
          <a:endParaRPr kumimoji="1" lang="ja-JP" altLang="en-US" sz="3300" kern="1200" dirty="0"/>
        </a:p>
      </dsp:txBody>
      <dsp:txXfrm>
        <a:off x="0" y="2113366"/>
        <a:ext cx="2929285" cy="1005369"/>
      </dsp:txXfrm>
    </dsp:sp>
    <dsp:sp modelId="{D7EBB1F6-CA27-441E-9B0D-7506BB7B3AD2}">
      <dsp:nvSpPr>
        <dsp:cNvPr id="0" name=""/>
        <dsp:cNvSpPr/>
      </dsp:nvSpPr>
      <dsp:spPr>
        <a:xfrm rot="5400000">
          <a:off x="5130946" y="1067879"/>
          <a:ext cx="804295" cy="5207618"/>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kumimoji="1" lang="ja-JP" altLang="en-US" sz="1200" kern="1200" dirty="0"/>
        </a:p>
        <a:p>
          <a:pPr marL="171450" lvl="1" indent="-171450" algn="l" defTabSz="711200">
            <a:lnSpc>
              <a:spcPct val="90000"/>
            </a:lnSpc>
            <a:spcBef>
              <a:spcPct val="0"/>
            </a:spcBef>
            <a:spcAft>
              <a:spcPct val="15000"/>
            </a:spcAft>
            <a:buChar char="••"/>
          </a:pPr>
          <a:r>
            <a:rPr lang="ja-JP" altLang="en-US" sz="1600" kern="1200" dirty="0" smtClean="0">
              <a:solidFill>
                <a:schemeClr val="tx1">
                  <a:lumMod val="95000"/>
                  <a:lumOff val="5000"/>
                </a:schemeClr>
              </a:solidFill>
            </a:rPr>
            <a:t>少数民族主体の１９８７年に禁止されたが、実際に受け入れだしたのは１９９５年頃。</a:t>
          </a:r>
          <a:endParaRPr lang="ja-JP" altLang="en-US" sz="1600" kern="1200" dirty="0"/>
        </a:p>
      </dsp:txBody>
      <dsp:txXfrm rot="5400000">
        <a:off x="5130946" y="1067879"/>
        <a:ext cx="804295" cy="5207618"/>
      </dsp:txXfrm>
    </dsp:sp>
    <dsp:sp modelId="{D7C9E838-B2DE-4E02-8F73-DB98771FAC53}">
      <dsp:nvSpPr>
        <dsp:cNvPr id="0" name=""/>
        <dsp:cNvSpPr/>
      </dsp:nvSpPr>
      <dsp:spPr>
        <a:xfrm>
          <a:off x="0" y="3169004"/>
          <a:ext cx="2929285" cy="1005369"/>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kumimoji="1" lang="ja-JP" altLang="en-US" sz="3300" kern="1200" dirty="0" smtClean="0"/>
            <a:t>ベトナム</a:t>
          </a:r>
          <a:endParaRPr kumimoji="1" lang="ja-JP" altLang="en-US" sz="3300" kern="1200" dirty="0"/>
        </a:p>
      </dsp:txBody>
      <dsp:txXfrm>
        <a:off x="0" y="3169004"/>
        <a:ext cx="2929285" cy="100536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A3D83F-31EB-40AE-81DC-8E67E1E8FD45}">
      <dsp:nvSpPr>
        <dsp:cNvPr id="0" name=""/>
        <dsp:cNvSpPr/>
      </dsp:nvSpPr>
      <dsp:spPr>
        <a:xfrm rot="5400000">
          <a:off x="5422390" y="-2312053"/>
          <a:ext cx="832029" cy="5668469"/>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91440" rIns="182880" bIns="91440" numCol="1" spcCol="1270" anchor="ctr" anchorCtr="0">
          <a:noAutofit/>
        </a:bodyPr>
        <a:lstStyle/>
        <a:p>
          <a:pPr marL="171450" lvl="1" indent="-171450" algn="l" defTabSz="800100">
            <a:lnSpc>
              <a:spcPct val="90000"/>
            </a:lnSpc>
            <a:spcBef>
              <a:spcPct val="0"/>
            </a:spcBef>
            <a:spcAft>
              <a:spcPct val="15000"/>
            </a:spcAft>
            <a:buChar char="••"/>
          </a:pPr>
          <a:r>
            <a:rPr kumimoji="1" lang="ja-JP" altLang="en-US" sz="1800" kern="1200" dirty="0" smtClean="0"/>
            <a:t>村の境界、農業用地と林地の区別</a:t>
          </a:r>
          <a:endParaRPr kumimoji="1" lang="ja-JP" altLang="en-US" sz="1800" kern="1200" dirty="0"/>
        </a:p>
        <a:p>
          <a:pPr marL="171450" lvl="1" indent="-171450" algn="l" defTabSz="800100">
            <a:lnSpc>
              <a:spcPct val="90000"/>
            </a:lnSpc>
            <a:spcBef>
              <a:spcPct val="0"/>
            </a:spcBef>
            <a:spcAft>
              <a:spcPct val="15000"/>
            </a:spcAft>
            <a:buChar char="••"/>
          </a:pPr>
          <a:r>
            <a:rPr kumimoji="1" lang="ja-JP" altLang="en-US" sz="1800" kern="1200" dirty="0" smtClean="0"/>
            <a:t>各世帯の人口による耕地の分配</a:t>
          </a:r>
          <a:endParaRPr kumimoji="1" lang="ja-JP" altLang="en-US" sz="1800" kern="1200" dirty="0"/>
        </a:p>
      </dsp:txBody>
      <dsp:txXfrm rot="5400000">
        <a:off x="5422390" y="-2312053"/>
        <a:ext cx="832029" cy="5668469"/>
      </dsp:txXfrm>
    </dsp:sp>
    <dsp:sp modelId="{3B0ED439-8C4C-4B12-BAC0-0D341060BA52}">
      <dsp:nvSpPr>
        <dsp:cNvPr id="0" name=""/>
        <dsp:cNvSpPr/>
      </dsp:nvSpPr>
      <dsp:spPr>
        <a:xfrm>
          <a:off x="144009" y="2162"/>
          <a:ext cx="2860161" cy="1040037"/>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kumimoji="1" lang="ja-JP" altLang="en-US" sz="2300" b="1" kern="1200" dirty="0" smtClean="0"/>
            <a:t>土地林野</a:t>
          </a:r>
          <a:endParaRPr kumimoji="1" lang="en-US" altLang="ja-JP" sz="2300" b="1" kern="1200" dirty="0" smtClean="0"/>
        </a:p>
        <a:p>
          <a:pPr lvl="0" algn="ctr" defTabSz="1022350">
            <a:lnSpc>
              <a:spcPct val="90000"/>
            </a:lnSpc>
            <a:spcBef>
              <a:spcPct val="0"/>
            </a:spcBef>
            <a:spcAft>
              <a:spcPct val="35000"/>
            </a:spcAft>
          </a:pPr>
          <a:r>
            <a:rPr kumimoji="1" lang="ja-JP" altLang="en-US" sz="2300" b="1" kern="1200" dirty="0" smtClean="0"/>
            <a:t>分配事業</a:t>
          </a:r>
          <a:endParaRPr kumimoji="1" lang="ja-JP" altLang="en-US" sz="2300" b="1" kern="1200" dirty="0"/>
        </a:p>
      </dsp:txBody>
      <dsp:txXfrm>
        <a:off x="144009" y="2162"/>
        <a:ext cx="2860161" cy="1040037"/>
      </dsp:txXfrm>
    </dsp:sp>
    <dsp:sp modelId="{5B15CEA8-2938-457A-8519-8FC3D80865CE}">
      <dsp:nvSpPr>
        <dsp:cNvPr id="0" name=""/>
        <dsp:cNvSpPr/>
      </dsp:nvSpPr>
      <dsp:spPr>
        <a:xfrm rot="5400000">
          <a:off x="5462724" y="-1220014"/>
          <a:ext cx="832029" cy="5668469"/>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91440" rIns="182880" bIns="91440" numCol="1" spcCol="1270" anchor="ctr" anchorCtr="0">
          <a:noAutofit/>
        </a:bodyPr>
        <a:lstStyle/>
        <a:p>
          <a:pPr marL="171450" lvl="1" indent="-171450" algn="l" defTabSz="800100">
            <a:lnSpc>
              <a:spcPct val="90000"/>
            </a:lnSpc>
            <a:spcBef>
              <a:spcPct val="0"/>
            </a:spcBef>
            <a:spcAft>
              <a:spcPct val="15000"/>
            </a:spcAft>
            <a:buChar char="••"/>
          </a:pPr>
          <a:r>
            <a:rPr kumimoji="1" lang="ja-JP" altLang="en-US" sz="1800" kern="1200" spc="-150" dirty="0" smtClean="0"/>
            <a:t>幹線道路沿いの低地に重点地区を設け、優先的に開発</a:t>
          </a:r>
          <a:endParaRPr kumimoji="1" lang="ja-JP" altLang="en-US" sz="1800" kern="1200" spc="-150" dirty="0"/>
        </a:p>
        <a:p>
          <a:pPr marL="171450" lvl="1" indent="-171450" algn="l" defTabSz="800100">
            <a:lnSpc>
              <a:spcPct val="90000"/>
            </a:lnSpc>
            <a:spcBef>
              <a:spcPct val="0"/>
            </a:spcBef>
            <a:spcAft>
              <a:spcPct val="15000"/>
            </a:spcAft>
            <a:buChar char="••"/>
          </a:pPr>
          <a:r>
            <a:rPr kumimoji="1" lang="ja-JP" altLang="en-US" sz="1800" kern="1200" spc="-150" dirty="0" smtClean="0"/>
            <a:t>道路建設、電気・水道の設置、学校・医療施設の建設など</a:t>
          </a:r>
          <a:endParaRPr kumimoji="1" lang="ja-JP" altLang="en-US" sz="1800" kern="1200" spc="-150" dirty="0"/>
        </a:p>
      </dsp:txBody>
      <dsp:txXfrm rot="5400000">
        <a:off x="5462724" y="-1220014"/>
        <a:ext cx="832029" cy="5668469"/>
      </dsp:txXfrm>
    </dsp:sp>
    <dsp:sp modelId="{6025CE4B-2FC3-4FB9-9B11-9405F1C2B041}">
      <dsp:nvSpPr>
        <dsp:cNvPr id="0" name=""/>
        <dsp:cNvSpPr/>
      </dsp:nvSpPr>
      <dsp:spPr>
        <a:xfrm>
          <a:off x="144009" y="1094201"/>
          <a:ext cx="2900495" cy="1040037"/>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kumimoji="1" lang="ja-JP" altLang="en-US" sz="2300" b="1" kern="1200" dirty="0" smtClean="0"/>
            <a:t>低地中心の開発</a:t>
          </a:r>
          <a:endParaRPr kumimoji="1" lang="ja-JP" altLang="en-US" sz="2300" b="1" kern="1200" dirty="0"/>
        </a:p>
      </dsp:txBody>
      <dsp:txXfrm>
        <a:off x="144009" y="1094201"/>
        <a:ext cx="2900495" cy="1040037"/>
      </dsp:txXfrm>
    </dsp:sp>
    <dsp:sp modelId="{2D3C5C37-BBAA-4099-8ECB-80155364FB2B}">
      <dsp:nvSpPr>
        <dsp:cNvPr id="0" name=""/>
        <dsp:cNvSpPr/>
      </dsp:nvSpPr>
      <dsp:spPr>
        <a:xfrm rot="5400000">
          <a:off x="5422390" y="-127975"/>
          <a:ext cx="832029" cy="5668469"/>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91440" rIns="182880" bIns="91440" numCol="1" spcCol="1270" anchor="ctr" anchorCtr="0">
          <a:noAutofit/>
        </a:bodyPr>
        <a:lstStyle/>
        <a:p>
          <a:pPr marL="171450" lvl="1" indent="-171450" algn="l" defTabSz="800100">
            <a:lnSpc>
              <a:spcPct val="90000"/>
            </a:lnSpc>
            <a:spcBef>
              <a:spcPct val="0"/>
            </a:spcBef>
            <a:spcAft>
              <a:spcPct val="15000"/>
            </a:spcAft>
            <a:buChar char="••"/>
          </a:pPr>
          <a:r>
            <a:rPr kumimoji="1" lang="ja-JP" altLang="en-US" sz="1800" kern="1200" spc="-150" dirty="0" smtClean="0"/>
            <a:t>高地から低地への移住を奨励</a:t>
          </a:r>
          <a:endParaRPr kumimoji="1" lang="ja-JP" altLang="en-US" sz="1800" kern="1200" spc="-150" dirty="0"/>
        </a:p>
        <a:p>
          <a:pPr marL="171450" lvl="1" indent="-171450" algn="l" defTabSz="800100">
            <a:lnSpc>
              <a:spcPct val="90000"/>
            </a:lnSpc>
            <a:spcBef>
              <a:spcPct val="0"/>
            </a:spcBef>
            <a:spcAft>
              <a:spcPct val="15000"/>
            </a:spcAft>
            <a:buChar char="••"/>
          </a:pPr>
          <a:r>
            <a:rPr kumimoji="1" lang="ja-JP" altLang="en-US" sz="1800" kern="1200" spc="-300" dirty="0" smtClean="0"/>
            <a:t>人口の急増や耕作地の削減によって、更なる貧困に陥る者も</a:t>
          </a:r>
          <a:endParaRPr kumimoji="1" lang="ja-JP" altLang="en-US" sz="1800" kern="1200" spc="-300" dirty="0"/>
        </a:p>
      </dsp:txBody>
      <dsp:txXfrm rot="5400000">
        <a:off x="5422390" y="-127975"/>
        <a:ext cx="832029" cy="5668469"/>
      </dsp:txXfrm>
    </dsp:sp>
    <dsp:sp modelId="{92A77777-ED22-4C07-A44E-CB70B0C1C9FA}">
      <dsp:nvSpPr>
        <dsp:cNvPr id="0" name=""/>
        <dsp:cNvSpPr/>
      </dsp:nvSpPr>
      <dsp:spPr>
        <a:xfrm>
          <a:off x="144009" y="2186240"/>
          <a:ext cx="2860161" cy="1040037"/>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kumimoji="1" lang="ja-JP" altLang="en-US" sz="2300" b="1" kern="1200" dirty="0" smtClean="0"/>
            <a:t>移住政策</a:t>
          </a:r>
          <a:r>
            <a:rPr kumimoji="1" lang="ja-JP" altLang="en-US" sz="2300" kern="1200" dirty="0" smtClean="0"/>
            <a:t>　</a:t>
          </a:r>
          <a:endParaRPr kumimoji="1" lang="ja-JP" altLang="en-US" sz="2300" kern="1200" dirty="0"/>
        </a:p>
      </dsp:txBody>
      <dsp:txXfrm>
        <a:off x="144009" y="2186240"/>
        <a:ext cx="2860161" cy="1040037"/>
      </dsp:txXfrm>
    </dsp:sp>
    <dsp:sp modelId="{EA39DE1C-5445-478B-BEE6-E0E536F80672}">
      <dsp:nvSpPr>
        <dsp:cNvPr id="0" name=""/>
        <dsp:cNvSpPr/>
      </dsp:nvSpPr>
      <dsp:spPr>
        <a:xfrm rot="5400000">
          <a:off x="5376635" y="964064"/>
          <a:ext cx="832029" cy="5668469"/>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smtClean="0"/>
            <a:t>移動式の焼畑から常畑化への転換を奨励</a:t>
          </a:r>
          <a:endParaRPr kumimoji="1" lang="ja-JP" altLang="en-US" sz="2100" kern="1200" dirty="0"/>
        </a:p>
        <a:p>
          <a:pPr marL="228600" lvl="1" indent="-228600" algn="l" defTabSz="933450">
            <a:lnSpc>
              <a:spcPct val="90000"/>
            </a:lnSpc>
            <a:spcBef>
              <a:spcPct val="0"/>
            </a:spcBef>
            <a:spcAft>
              <a:spcPct val="15000"/>
            </a:spcAft>
            <a:buChar char="••"/>
          </a:pPr>
          <a:endParaRPr kumimoji="1" lang="ja-JP" altLang="en-US" sz="2100" kern="1200" dirty="0"/>
        </a:p>
      </dsp:txBody>
      <dsp:txXfrm rot="5400000">
        <a:off x="5376635" y="964064"/>
        <a:ext cx="832029" cy="5668469"/>
      </dsp:txXfrm>
    </dsp:sp>
    <dsp:sp modelId="{8E366D98-269B-40C0-9DC5-8F4485F244E4}">
      <dsp:nvSpPr>
        <dsp:cNvPr id="0" name=""/>
        <dsp:cNvSpPr/>
      </dsp:nvSpPr>
      <dsp:spPr>
        <a:xfrm>
          <a:off x="144009" y="3280360"/>
          <a:ext cx="2814405" cy="1040037"/>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kumimoji="1" lang="ja-JP" altLang="en-US" sz="2300" b="1" kern="1200" dirty="0" smtClean="0"/>
            <a:t>換金作物栽培</a:t>
          </a:r>
          <a:endParaRPr kumimoji="1" lang="en-US" altLang="ja-JP" sz="2300" b="1" kern="1200" dirty="0" smtClean="0"/>
        </a:p>
        <a:p>
          <a:pPr lvl="0" algn="ctr" defTabSz="1022350">
            <a:lnSpc>
              <a:spcPct val="90000"/>
            </a:lnSpc>
            <a:spcBef>
              <a:spcPct val="0"/>
            </a:spcBef>
            <a:spcAft>
              <a:spcPct val="35000"/>
            </a:spcAft>
          </a:pPr>
          <a:r>
            <a:rPr kumimoji="1" lang="ja-JP" altLang="en-US" sz="2300" b="1" kern="1200" dirty="0" smtClean="0"/>
            <a:t>の奨励</a:t>
          </a:r>
          <a:endParaRPr kumimoji="1" lang="ja-JP" altLang="en-US" sz="2300" b="1" kern="1200" dirty="0"/>
        </a:p>
      </dsp:txBody>
      <dsp:txXfrm>
        <a:off x="144009" y="3280360"/>
        <a:ext cx="2814405" cy="10400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60793" cy="4981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70226" y="0"/>
            <a:ext cx="2960793" cy="498158"/>
          </a:xfrm>
          <a:prstGeom prst="rect">
            <a:avLst/>
          </a:prstGeom>
        </p:spPr>
        <p:txBody>
          <a:bodyPr vert="horz" lIns="91440" tIns="45720" rIns="91440" bIns="45720" rtlCol="0"/>
          <a:lstStyle>
            <a:lvl1pPr algn="r">
              <a:defRPr sz="1200"/>
            </a:lvl1pPr>
          </a:lstStyle>
          <a:p>
            <a:fld id="{7B3E23EB-6E1A-45B4-BEA9-DC8106DB626C}" type="datetimeFigureOut">
              <a:rPr kumimoji="1" lang="ja-JP" altLang="en-US" smtClean="0"/>
              <a:pPr/>
              <a:t>2012/4/30</a:t>
            </a:fld>
            <a:endParaRPr kumimoji="1" lang="ja-JP" altLang="en-US"/>
          </a:p>
        </p:txBody>
      </p:sp>
      <p:sp>
        <p:nvSpPr>
          <p:cNvPr id="4" name="スライド イメージ プレースホルダ 3"/>
          <p:cNvSpPr>
            <a:spLocks noGrp="1" noRot="1" noChangeAspect="1"/>
          </p:cNvSpPr>
          <p:nvPr>
            <p:ph type="sldImg" idx="2"/>
          </p:nvPr>
        </p:nvSpPr>
        <p:spPr>
          <a:xfrm>
            <a:off x="927100" y="747713"/>
            <a:ext cx="4978400" cy="3735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3260" y="4732496"/>
            <a:ext cx="5466080" cy="448341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63263"/>
            <a:ext cx="2960793" cy="49815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70226" y="9463263"/>
            <a:ext cx="2960793" cy="498158"/>
          </a:xfrm>
          <a:prstGeom prst="rect">
            <a:avLst/>
          </a:prstGeom>
        </p:spPr>
        <p:txBody>
          <a:bodyPr vert="horz" lIns="91440" tIns="45720" rIns="91440" bIns="45720" rtlCol="0" anchor="b"/>
          <a:lstStyle>
            <a:lvl1pPr algn="r">
              <a:defRPr sz="1200"/>
            </a:lvl1pPr>
          </a:lstStyle>
          <a:p>
            <a:fld id="{1EA0873E-2D0E-4E62-A871-4975653CE16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hdrstats.undp.org/en/indicators/20206.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まさ</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2</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はな</a:t>
            </a:r>
            <a:endParaRPr kumimoji="1" lang="en-US" altLang="ja-JP" dirty="0" smtClean="0"/>
          </a:p>
          <a:p>
            <a:r>
              <a:rPr kumimoji="1" lang="ja-JP" altLang="en-US" dirty="0" smtClean="0"/>
              <a:t>ラオス政府が掲げる焼き畑からの転換政策を紹介する</a:t>
            </a:r>
            <a:endParaRPr kumimoji="1" lang="ja-JP" altLang="en-US" dirty="0"/>
          </a:p>
        </p:txBody>
      </p:sp>
      <p:sp>
        <p:nvSpPr>
          <p:cNvPr id="4" name="スライド番号プレースホルダ 3"/>
          <p:cNvSpPr>
            <a:spLocks noGrp="1"/>
          </p:cNvSpPr>
          <p:nvPr>
            <p:ph type="sldNum" sz="quarter" idx="10"/>
          </p:nvPr>
        </p:nvSpPr>
        <p:spPr/>
        <p:txBody>
          <a:bodyPr/>
          <a:lstStyle/>
          <a:p>
            <a:fld id="{385393F8-A99A-4B5E-9B96-E63FA66025D9}" type="slidenum">
              <a:rPr kumimoji="1" lang="ja-JP" altLang="en-US" smtClean="0"/>
              <a:pPr/>
              <a:t>11</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はな</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12</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やぎ</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13</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やぎ</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14</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やぎ</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15</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はな</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16</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はな</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17</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はな</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18</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はな</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19</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やぎ</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20</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まさ</a:t>
            </a:r>
            <a:endParaRPr kumimoji="1" lang="en-US" altLang="ja-JP" dirty="0" smtClean="0"/>
          </a:p>
          <a:p>
            <a:r>
              <a:rPr kumimoji="1" lang="ja-JP" altLang="en-US" dirty="0" smtClean="0"/>
              <a:t>ラオスの、他の東南アジア諸国には見られない特徴を述べる</a:t>
            </a:r>
            <a:endParaRPr kumimoji="1" lang="en-US" altLang="ja-JP" dirty="0" smtClean="0"/>
          </a:p>
          <a:p>
            <a:r>
              <a:rPr kumimoji="1" lang="ja-JP" altLang="en-US" dirty="0" smtClean="0"/>
              <a:t>①内陸国</a:t>
            </a:r>
            <a:endParaRPr kumimoji="1" lang="en-US" altLang="ja-JP" dirty="0" smtClean="0"/>
          </a:p>
          <a:p>
            <a:r>
              <a:rPr kumimoji="1" lang="ja-JP" altLang="en-US" dirty="0" smtClean="0"/>
              <a:t>②森林</a:t>
            </a:r>
            <a:endParaRPr kumimoji="1" lang="en-US" altLang="ja-JP" dirty="0" smtClean="0"/>
          </a:p>
          <a:p>
            <a:r>
              <a:rPr kumimoji="1" lang="ja-JP" altLang="en-US" dirty="0" smtClean="0"/>
              <a:t>③自給自足的農業</a:t>
            </a:r>
            <a:endParaRPr kumimoji="1" lang="en-US" altLang="ja-JP" dirty="0" smtClean="0"/>
          </a:p>
          <a:p>
            <a:r>
              <a:rPr kumimoji="1" lang="ja-JP" altLang="en-US" dirty="0" smtClean="0"/>
              <a:t>④飛びぬけて少ない人口</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3</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やぎ</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21</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noResize="1"/>
          </p:cNvSpPr>
          <p:nvPr>
            <p:ph type="sldImg"/>
          </p:nvPr>
        </p:nvSpPr>
        <p:spPr>
          <a:xfrm>
            <a:off x="1117600" y="957263"/>
            <a:ext cx="4597400" cy="3448050"/>
          </a:xfrm>
          <a:solidFill>
            <a:schemeClr val="accent1"/>
          </a:solidFill>
          <a:ln w="25400">
            <a:solidFill>
              <a:schemeClr val="accent1">
                <a:shade val="50000"/>
              </a:schemeClr>
            </a:solidFill>
            <a:prstDash val="solid"/>
          </a:ln>
        </p:spPr>
      </p:sp>
      <p:sp>
        <p:nvSpPr>
          <p:cNvPr id="3" name="ノート プレースホルダ 2"/>
          <p:cNvSpPr txBox="1">
            <a:spLocks noGrp="1"/>
          </p:cNvSpPr>
          <p:nvPr>
            <p:ph type="body" sz="quarter" idx="1"/>
          </p:nvPr>
        </p:nvSpPr>
        <p:spPr>
          <a:xfrm>
            <a:off x="1057146" y="4740125"/>
            <a:ext cx="4723482" cy="1384995"/>
          </a:xfrm>
        </p:spPr>
        <p:txBody>
          <a:bodyPr>
            <a:spAutoFit/>
          </a:bodyPr>
          <a:lstStyle/>
          <a:p>
            <a:r>
              <a:rPr lang="ja-JP" altLang="en-US" sz="2100" dirty="0" smtClean="0">
                <a:solidFill>
                  <a:srgbClr val="000000"/>
                </a:solidFill>
                <a:latin typeface="HG-MinchoL-Sun" pitchFamily="49"/>
                <a:cs typeface="Tahoma" pitchFamily="2"/>
              </a:rPr>
              <a:t>やぎ</a:t>
            </a:r>
            <a:endParaRPr lang="en-US" altLang="ja-JP" sz="2100" dirty="0" smtClean="0">
              <a:solidFill>
                <a:srgbClr val="000000"/>
              </a:solidFill>
              <a:latin typeface="HG-MinchoL-Sun" pitchFamily="49"/>
              <a:cs typeface="Tahoma" pitchFamily="2"/>
            </a:endParaRPr>
          </a:p>
          <a:p>
            <a:r>
              <a:rPr lang="en-US" altLang="ja-JP" sz="2100" dirty="0" smtClean="0">
                <a:solidFill>
                  <a:srgbClr val="000000"/>
                </a:solidFill>
                <a:latin typeface="HG-MinchoL-Sun" pitchFamily="49"/>
                <a:cs typeface="Tahoma" pitchFamily="2"/>
              </a:rPr>
              <a:t>※【</a:t>
            </a:r>
            <a:r>
              <a:rPr lang="ja-JP" altLang="en-US" sz="2100" dirty="0" smtClean="0">
                <a:solidFill>
                  <a:srgbClr val="000000"/>
                </a:solidFill>
                <a:latin typeface="HG-MinchoL-Sun" pitchFamily="49"/>
                <a:cs typeface="Tahoma" pitchFamily="2"/>
              </a:rPr>
              <a:t>重要</a:t>
            </a:r>
            <a:r>
              <a:rPr lang="en-US" altLang="ja-JP" sz="2100" dirty="0" smtClean="0">
                <a:solidFill>
                  <a:srgbClr val="000000"/>
                </a:solidFill>
                <a:latin typeface="HG-MinchoL-Sun" pitchFamily="49"/>
                <a:cs typeface="Tahoma" pitchFamily="2"/>
              </a:rPr>
              <a:t>】</a:t>
            </a:r>
            <a:r>
              <a:rPr lang="ja-JP" altLang="en-US" sz="2100" dirty="0" smtClean="0">
                <a:solidFill>
                  <a:srgbClr val="000000"/>
                </a:solidFill>
                <a:latin typeface="HG-MinchoL-Sun" pitchFamily="49"/>
                <a:cs typeface="Tahoma" pitchFamily="2"/>
              </a:rPr>
              <a:t>それぞれの経営形態のメリットとデメリットは、枚数の都合上口頭で説明する</a:t>
            </a:r>
            <a:endParaRPr lang="en-US" altLang="ja-JP" sz="2100" dirty="0">
              <a:solidFill>
                <a:srgbClr val="000000"/>
              </a:solidFill>
              <a:latin typeface="HG-MinchoL-Sun" pitchFamily="49"/>
              <a:cs typeface="Tahoma" pitchFamily="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はな</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23</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はな</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24</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はな</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25</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はな</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26</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まさ</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27</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まさ</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28</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はな</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29</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はな</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30</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err="1" smtClean="0"/>
              <a:t>まさ</a:t>
            </a:r>
            <a:endParaRPr lang="en-US" altLang="ja-JP" dirty="0" smtClean="0"/>
          </a:p>
          <a:p>
            <a:r>
              <a:rPr lang="ja-JP" altLang="en-US" dirty="0" smtClean="0"/>
              <a:t>「</a:t>
            </a:r>
            <a:r>
              <a:rPr lang="ja-JP" altLang="en-US" b="1" u="sng" dirty="0" smtClean="0"/>
              <a:t>国家成長・貧困撲滅戦略（</a:t>
            </a:r>
            <a:r>
              <a:rPr lang="en-US" altLang="ja-JP" b="1" u="sng" dirty="0" smtClean="0"/>
              <a:t>NGPES</a:t>
            </a:r>
            <a:r>
              <a:rPr lang="ja-JP" altLang="en-US" b="1" u="sng" dirty="0" smtClean="0"/>
              <a:t>）</a:t>
            </a:r>
            <a:r>
              <a:rPr lang="ja-JP" altLang="en-US" dirty="0" smtClean="0"/>
              <a:t>」（</a:t>
            </a:r>
            <a:r>
              <a:rPr lang="en-US" altLang="ja-JP" dirty="0" smtClean="0"/>
              <a:t>2004 </a:t>
            </a:r>
            <a:r>
              <a:rPr lang="ja-JP" altLang="en-US" dirty="0" smtClean="0"/>
              <a:t>年１月）、「</a:t>
            </a:r>
            <a:r>
              <a:rPr lang="ja-JP" altLang="en-US" b="1" u="sng" dirty="0" smtClean="0"/>
              <a:t>第６次社会経済</a:t>
            </a:r>
            <a:r>
              <a:rPr lang="en-US" altLang="ja-JP" b="1" u="sng" dirty="0" smtClean="0"/>
              <a:t>5 </a:t>
            </a:r>
            <a:r>
              <a:rPr lang="ja-JP" altLang="en-US" b="1" u="sng" dirty="0" smtClean="0"/>
              <a:t>ヵ年開発計画</a:t>
            </a:r>
            <a:r>
              <a:rPr lang="ja-JP" altLang="en-US" dirty="0" smtClean="0"/>
              <a:t>」（</a:t>
            </a:r>
            <a:r>
              <a:rPr lang="en-US" altLang="ja-JP" dirty="0" smtClean="0"/>
              <a:t>2006 </a:t>
            </a:r>
            <a:r>
              <a:rPr lang="ja-JP" altLang="en-US" dirty="0" smtClean="0"/>
              <a:t>年</a:t>
            </a:r>
            <a:r>
              <a:rPr lang="en-US" altLang="ja-JP" dirty="0" smtClean="0"/>
              <a:t>3 </a:t>
            </a:r>
            <a:r>
              <a:rPr lang="ja-JP" altLang="en-US" dirty="0" smtClean="0"/>
              <a:t>月）といった戦略目標を設定</a:t>
            </a:r>
            <a:endParaRPr kumimoji="1" lang="ja-JP" altLang="en-US" dirty="0"/>
          </a:p>
        </p:txBody>
      </p:sp>
      <p:sp>
        <p:nvSpPr>
          <p:cNvPr id="4" name="スライド番号プレースホルダ 3"/>
          <p:cNvSpPr>
            <a:spLocks noGrp="1"/>
          </p:cNvSpPr>
          <p:nvPr>
            <p:ph type="sldNum" sz="quarter" idx="10"/>
          </p:nvPr>
        </p:nvSpPr>
        <p:spPr/>
        <p:txBody>
          <a:bodyPr/>
          <a:lstStyle/>
          <a:p>
            <a:fld id="{0D3DA7FF-6F12-4958-BEDF-4B351A323AF9}" type="slidenum">
              <a:rPr kumimoji="1" lang="ja-JP" altLang="en-US" smtClean="0"/>
              <a:pPr/>
              <a:t>4</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はな</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31</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はな</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32</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はな</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33</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はな</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36</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はな</a:t>
            </a:r>
            <a:endParaRPr kumimoji="1" lang="en-US" altLang="ja-JP" dirty="0" smtClean="0"/>
          </a:p>
          <a:p>
            <a:r>
              <a:rPr kumimoji="1" lang="en-US" altLang="ja-JP" dirty="0" smtClean="0"/>
              <a:t>※</a:t>
            </a:r>
            <a:r>
              <a:rPr kumimoji="1" lang="ja-JP" altLang="en-US" dirty="0" smtClean="0"/>
              <a:t>村長</a:t>
            </a:r>
            <a:r>
              <a:rPr kumimoji="1" lang="ja-JP" altLang="en-US" dirty="0" smtClean="0"/>
              <a:t>さんへの聞き取りによって得た知見は、口頭で説明すればよいかな、と</a:t>
            </a:r>
            <a:r>
              <a:rPr kumimoji="1" lang="ja-JP" altLang="en-US" dirty="0" smtClean="0"/>
              <a:t>。</a:t>
            </a:r>
            <a:endParaRPr kumimoji="1" lang="en-US" altLang="ja-JP" dirty="0" smtClean="0"/>
          </a:p>
          <a:p>
            <a:r>
              <a:rPr kumimoji="1" lang="ja-JP" altLang="en-US" dirty="0" smtClean="0"/>
              <a:t>・村の歴史</a:t>
            </a:r>
            <a:endParaRPr kumimoji="1" lang="en-US" altLang="ja-JP" dirty="0" smtClean="0"/>
          </a:p>
          <a:p>
            <a:r>
              <a:rPr kumimoji="1" lang="ja-JP" altLang="en-US" dirty="0" smtClean="0"/>
              <a:t>・なぜ焼き畑に依存するようになったのか？</a:t>
            </a:r>
            <a:endParaRPr kumimoji="1" lang="en-US" altLang="ja-JP" dirty="0" smtClean="0"/>
          </a:p>
          <a:p>
            <a:r>
              <a:rPr kumimoji="1" lang="ja-JP" altLang="en-US" dirty="0" smtClean="0"/>
              <a:t>・どのようなきっかけから水田での稲作に転換することになったのか？</a:t>
            </a:r>
            <a:endParaRPr kumimoji="1" lang="en-US" altLang="ja-JP" dirty="0" smtClean="0"/>
          </a:p>
          <a:p>
            <a:r>
              <a:rPr kumimoji="1" lang="ja-JP" altLang="en-US" dirty="0" smtClean="0"/>
              <a:t>・焼き畑時代と水田稲作時代の収量の差</a:t>
            </a:r>
            <a:endParaRPr kumimoji="1" lang="en-US" altLang="ja-JP" dirty="0" smtClean="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37</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はな</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38</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はな</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39</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はな</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40</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はな</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41</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はな</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42</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まさ</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5</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みんなで一礼！！　おつかれさまでした～</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45</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まさ</a:t>
            </a:r>
            <a:endParaRPr kumimoji="1" lang="en-US" altLang="ja-JP" dirty="0" smtClean="0"/>
          </a:p>
          <a:p>
            <a:r>
              <a:rPr kumimoji="1" lang="ja-JP" altLang="en-US" dirty="0" smtClean="0"/>
              <a:t>ＧＤＰ</a:t>
            </a:r>
            <a:r>
              <a:rPr kumimoji="1" lang="ja-JP" altLang="en-US" dirty="0" smtClean="0"/>
              <a:t>（米ドル換算）は世銀の世界開発指標（</a:t>
            </a:r>
            <a:r>
              <a:rPr kumimoji="1" lang="en-US" altLang="ja-JP" dirty="0" smtClean="0"/>
              <a:t>2010</a:t>
            </a:r>
            <a:r>
              <a:rPr kumimoji="1" lang="ja-JP" altLang="en-US" dirty="0" smtClean="0"/>
              <a:t>年度）より。</a:t>
            </a:r>
            <a:endParaRPr kumimoji="1" lang="en-US" altLang="ja-JP" dirty="0" smtClean="0"/>
          </a:p>
          <a:p>
            <a:r>
              <a:rPr kumimoji="1" lang="ja-JP" altLang="en-US" dirty="0" smtClean="0"/>
              <a:t>一人当たりＧＤＰは</a:t>
            </a:r>
            <a:r>
              <a:rPr kumimoji="1" lang="ja-JP" altLang="en-US" sz="1200" b="0" u="none" strike="noStrike" kern="1200" dirty="0" smtClean="0">
                <a:solidFill>
                  <a:schemeClr val="tx1"/>
                </a:solidFill>
                <a:latin typeface="+mn-lt"/>
                <a:ea typeface="+mn-ea"/>
                <a:cs typeface="+mn-cs"/>
                <a:hlinkClick r:id="rId3"/>
              </a:rPr>
              <a:t>購買力平価（定数</a:t>
            </a:r>
            <a:r>
              <a:rPr kumimoji="1" lang="en-US" altLang="ja-JP" sz="1200" b="0" u="none" strike="noStrike" kern="1200" dirty="0" smtClean="0">
                <a:solidFill>
                  <a:schemeClr val="tx1"/>
                </a:solidFill>
                <a:latin typeface="+mn-lt"/>
                <a:ea typeface="+mn-ea"/>
                <a:cs typeface="+mn-cs"/>
                <a:hlinkClick r:id="rId3"/>
              </a:rPr>
              <a:t>2005</a:t>
            </a:r>
            <a:r>
              <a:rPr kumimoji="1" lang="ja-JP" altLang="en-US" sz="1200" b="0" u="none" strike="noStrike" kern="1200" dirty="0" smtClean="0">
                <a:solidFill>
                  <a:schemeClr val="tx1"/>
                </a:solidFill>
                <a:latin typeface="+mn-lt"/>
                <a:ea typeface="+mn-ea"/>
                <a:cs typeface="+mn-cs"/>
                <a:hlinkClick r:id="rId3"/>
              </a:rPr>
              <a:t>年国際</a:t>
            </a:r>
            <a:r>
              <a:rPr kumimoji="1" lang="en-US" altLang="ja-JP" sz="1200" b="0" u="none" strike="noStrike" kern="1200" dirty="0" smtClean="0">
                <a:solidFill>
                  <a:schemeClr val="tx1"/>
                </a:solidFill>
                <a:latin typeface="+mn-lt"/>
                <a:ea typeface="+mn-ea"/>
                <a:cs typeface="+mn-cs"/>
                <a:hlinkClick r:id="rId3"/>
              </a:rPr>
              <a:t>$</a:t>
            </a:r>
            <a:r>
              <a:rPr kumimoji="1" lang="ja-JP" altLang="en-US" sz="1200" b="0" u="none" strike="noStrike" kern="1200" dirty="0" smtClean="0">
                <a:solidFill>
                  <a:schemeClr val="tx1"/>
                </a:solidFill>
                <a:latin typeface="+mn-lt"/>
                <a:ea typeface="+mn-ea"/>
                <a:cs typeface="+mn-cs"/>
                <a:hlinkClick r:id="rId3"/>
              </a:rPr>
              <a:t>）における一人当たり</a:t>
            </a:r>
            <a:r>
              <a:rPr kumimoji="1" lang="en-US" altLang="ja-JP" sz="1200" b="0" u="none" strike="noStrike" kern="1200" dirty="0" smtClean="0">
                <a:solidFill>
                  <a:schemeClr val="tx1"/>
                </a:solidFill>
                <a:latin typeface="+mn-lt"/>
                <a:ea typeface="+mn-ea"/>
                <a:cs typeface="+mn-cs"/>
                <a:hlinkClick r:id="rId3"/>
              </a:rPr>
              <a:t>GDP</a:t>
            </a:r>
            <a:r>
              <a:rPr kumimoji="1" lang="ja-JP" altLang="en-US" sz="1200" b="0" u="none" strike="noStrike" kern="1200" dirty="0" smtClean="0">
                <a:solidFill>
                  <a:schemeClr val="tx1"/>
                </a:solidFill>
                <a:latin typeface="+mn-lt"/>
                <a:ea typeface="+mn-ea"/>
                <a:cs typeface="+mn-cs"/>
              </a:rPr>
              <a:t>は人間開発指標２０１１より。</a:t>
            </a:r>
            <a:endParaRPr kumimoji="1" lang="en-US" altLang="ja-JP" sz="1200" b="0" u="none" strike="noStrike" kern="1200" dirty="0" smtClean="0">
              <a:solidFill>
                <a:schemeClr val="tx1"/>
              </a:solidFill>
              <a:latin typeface="+mn-lt"/>
              <a:ea typeface="+mn-ea"/>
              <a:cs typeface="+mn-cs"/>
            </a:endParaRPr>
          </a:p>
          <a:p>
            <a:r>
              <a:rPr kumimoji="1" lang="ja-JP" altLang="en-US" sz="1200" b="0" u="none" strike="noStrike" kern="1200" dirty="0" smtClean="0">
                <a:solidFill>
                  <a:schemeClr val="tx1"/>
                </a:solidFill>
                <a:latin typeface="+mn-lt"/>
                <a:ea typeface="+mn-ea"/>
                <a:cs typeface="+mn-cs"/>
              </a:rPr>
              <a:t>ジニ係数はそれぞれタイ（</a:t>
            </a:r>
            <a:r>
              <a:rPr kumimoji="1" lang="en-US" altLang="ja-JP" sz="1200" b="0" u="none" strike="noStrike" kern="1200" dirty="0" smtClean="0">
                <a:solidFill>
                  <a:schemeClr val="tx1"/>
                </a:solidFill>
                <a:latin typeface="+mn-lt"/>
                <a:ea typeface="+mn-ea"/>
                <a:cs typeface="+mn-cs"/>
              </a:rPr>
              <a:t>2009</a:t>
            </a:r>
            <a:r>
              <a:rPr kumimoji="1" lang="ja-JP" altLang="en-US" sz="1200" b="0" u="none" strike="noStrike" kern="1200" dirty="0" smtClean="0">
                <a:solidFill>
                  <a:schemeClr val="tx1"/>
                </a:solidFill>
                <a:latin typeface="+mn-lt"/>
                <a:ea typeface="+mn-ea"/>
                <a:cs typeface="+mn-cs"/>
              </a:rPr>
              <a:t>年）、ベトナム（</a:t>
            </a:r>
            <a:r>
              <a:rPr kumimoji="1" lang="en-US" altLang="ja-JP" sz="1200" b="0" u="none" strike="noStrike" kern="1200" dirty="0" smtClean="0">
                <a:solidFill>
                  <a:schemeClr val="tx1"/>
                </a:solidFill>
                <a:latin typeface="+mn-lt"/>
                <a:ea typeface="+mn-ea"/>
                <a:cs typeface="+mn-cs"/>
              </a:rPr>
              <a:t>2008</a:t>
            </a:r>
            <a:r>
              <a:rPr kumimoji="1" lang="ja-JP" altLang="en-US" sz="1200" b="0" u="none" strike="noStrike" kern="1200" dirty="0" smtClean="0">
                <a:solidFill>
                  <a:schemeClr val="tx1"/>
                </a:solidFill>
                <a:latin typeface="+mn-lt"/>
                <a:ea typeface="+mn-ea"/>
                <a:cs typeface="+mn-cs"/>
              </a:rPr>
              <a:t>年）、ラオス（</a:t>
            </a:r>
            <a:r>
              <a:rPr kumimoji="1" lang="en-US" altLang="ja-JP" sz="1200" b="0" u="none" strike="noStrike" kern="1200" dirty="0" smtClean="0">
                <a:solidFill>
                  <a:schemeClr val="tx1"/>
                </a:solidFill>
                <a:latin typeface="+mn-lt"/>
                <a:ea typeface="+mn-ea"/>
                <a:cs typeface="+mn-cs"/>
              </a:rPr>
              <a:t>2008</a:t>
            </a:r>
            <a:r>
              <a:rPr kumimoji="1" lang="ja-JP" altLang="en-US" sz="1200" b="0" u="none" strike="noStrike" kern="1200" dirty="0" smtClean="0">
                <a:solidFill>
                  <a:schemeClr val="tx1"/>
                </a:solidFill>
                <a:latin typeface="+mn-lt"/>
                <a:ea typeface="+mn-ea"/>
                <a:cs typeface="+mn-cs"/>
              </a:rPr>
              <a:t>年）の値を用いた。</a:t>
            </a:r>
            <a:r>
              <a:rPr kumimoji="1" lang="en-US" altLang="ja-JP" sz="1200" b="0" u="none" strike="noStrike" kern="1200" dirty="0" smtClean="0">
                <a:solidFill>
                  <a:schemeClr val="tx1"/>
                </a:solidFill>
                <a:latin typeface="+mn-lt"/>
                <a:ea typeface="+mn-ea"/>
                <a:cs typeface="+mn-cs"/>
              </a:rPr>
              <a:t>UNDP</a:t>
            </a:r>
            <a:r>
              <a:rPr kumimoji="1" lang="ja-JP" altLang="en-US" sz="1200" b="0" u="none" strike="noStrike" kern="1200" dirty="0" smtClean="0">
                <a:solidFill>
                  <a:schemeClr val="tx1"/>
                </a:solidFill>
                <a:latin typeface="+mn-lt"/>
                <a:ea typeface="+mn-ea"/>
                <a:cs typeface="+mn-cs"/>
              </a:rPr>
              <a:t>データベース参照。</a:t>
            </a:r>
            <a:endParaRPr kumimoji="1" lang="ja-JP" altLang="en-US" dirty="0"/>
          </a:p>
        </p:txBody>
      </p:sp>
      <p:sp>
        <p:nvSpPr>
          <p:cNvPr id="4" name="スライド番号プレースホルダ 3"/>
          <p:cNvSpPr>
            <a:spLocks noGrp="1"/>
          </p:cNvSpPr>
          <p:nvPr>
            <p:ph type="sldNum" sz="quarter" idx="10"/>
          </p:nvPr>
        </p:nvSpPr>
        <p:spPr/>
        <p:txBody>
          <a:bodyPr/>
          <a:lstStyle/>
          <a:p>
            <a:fld id="{0D3DA7FF-6F12-4958-BEDF-4B351A323AF9}" type="slidenum">
              <a:rPr kumimoji="1" lang="ja-JP" altLang="en-US" smtClean="0"/>
              <a:pPr/>
              <a:t>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err="1" smtClean="0"/>
              <a:t>まさ</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a:t>
            </a:r>
            <a:r>
              <a:rPr lang="ja-JP" altLang="en-US" dirty="0" smtClean="0"/>
              <a:t>ジニ係数の部分は、至福の関係上省略しました。</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ジニ係数に関する記述は、今回は口頭でも説明しなくていいと思います。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１</a:t>
            </a:r>
            <a:r>
              <a:rPr lang="ja-JP" altLang="en-US" dirty="0" smtClean="0"/>
              <a:t>、</a:t>
            </a:r>
            <a:r>
              <a:rPr lang="ja-JP" altLang="ja-JP" dirty="0" smtClean="0"/>
              <a:t>農業はラオスの主要部門であるが、</a:t>
            </a:r>
            <a:r>
              <a:rPr lang="en-US" altLang="ja-JP" dirty="0" smtClean="0"/>
              <a:t>2002</a:t>
            </a:r>
            <a:r>
              <a:rPr lang="ja-JP" altLang="ja-JP" dirty="0" smtClean="0"/>
              <a:t>－</a:t>
            </a:r>
            <a:r>
              <a:rPr lang="en-US" altLang="ja-JP" dirty="0" smtClean="0"/>
              <a:t>2006</a:t>
            </a:r>
            <a:r>
              <a:rPr lang="ja-JP" altLang="ja-JP" dirty="0" smtClean="0"/>
              <a:t>年の間に</a:t>
            </a:r>
            <a:r>
              <a:rPr lang="en-US" altLang="ja-JP" dirty="0" smtClean="0"/>
              <a:t>GDP</a:t>
            </a:r>
            <a:r>
              <a:rPr lang="ja-JP" altLang="ja-JP" dirty="0" smtClean="0"/>
              <a:t>に占める割合が</a:t>
            </a:r>
            <a:r>
              <a:rPr lang="en-US" altLang="ja-JP" u="sng" dirty="0" smtClean="0"/>
              <a:t>52.1</a:t>
            </a:r>
            <a:r>
              <a:rPr lang="ja-JP" altLang="ja-JP" u="sng" dirty="0" smtClean="0"/>
              <a:t>％から</a:t>
            </a:r>
            <a:r>
              <a:rPr lang="en-US" altLang="ja-JP" u="sng" dirty="0" smtClean="0"/>
              <a:t>42.2</a:t>
            </a:r>
            <a:r>
              <a:rPr lang="ja-JP" altLang="ja-JP" u="sng" dirty="0" smtClean="0"/>
              <a:t>％へ</a:t>
            </a:r>
            <a:r>
              <a:rPr lang="en-US" altLang="ja-JP" u="sng" dirty="0" smtClean="0"/>
              <a:t>9.9</a:t>
            </a:r>
            <a:r>
              <a:rPr lang="ja-JP" altLang="ja-JP" u="sng" dirty="0" smtClean="0"/>
              <a:t>％下落している</a:t>
            </a:r>
            <a:endParaRPr lang="en-US" altLang="ja-JP"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u="sng" dirty="0" smtClean="0"/>
              <a:t>２、</a:t>
            </a:r>
            <a:r>
              <a:rPr kumimoji="1" lang="ja-JP" altLang="ja-JP" sz="1200" kern="1200" dirty="0" smtClean="0">
                <a:solidFill>
                  <a:schemeClr val="tx1"/>
                </a:solidFill>
                <a:latin typeface="+mn-lt"/>
                <a:ea typeface="+mn-ea"/>
                <a:cs typeface="+mn-cs"/>
              </a:rPr>
              <a:t>第</a:t>
            </a:r>
            <a:r>
              <a:rPr kumimoji="1" lang="ja-JP" altLang="en-US" sz="1200" kern="1200" dirty="0" smtClean="0">
                <a:solidFill>
                  <a:schemeClr val="tx1"/>
                </a:solidFill>
                <a:latin typeface="+mn-lt"/>
                <a:ea typeface="+mn-ea"/>
                <a:cs typeface="+mn-cs"/>
              </a:rPr>
              <a:t>６</a:t>
            </a:r>
            <a:r>
              <a:rPr kumimoji="1" lang="ja-JP" altLang="ja-JP" sz="1200" kern="1200" dirty="0" smtClean="0">
                <a:solidFill>
                  <a:schemeClr val="tx1"/>
                </a:solidFill>
                <a:latin typeface="+mn-lt"/>
                <a:ea typeface="+mn-ea"/>
                <a:cs typeface="+mn-cs"/>
              </a:rPr>
              <a:t>次農林業関係</a:t>
            </a:r>
            <a:r>
              <a:rPr kumimoji="1" lang="en-US" altLang="ja-JP" sz="1200" kern="1200" dirty="0" smtClean="0">
                <a:solidFill>
                  <a:schemeClr val="tx1"/>
                </a:solidFill>
                <a:latin typeface="+mn-lt"/>
                <a:ea typeface="+mn-ea"/>
                <a:cs typeface="+mn-cs"/>
              </a:rPr>
              <a:t>5</a:t>
            </a:r>
            <a:r>
              <a:rPr kumimoji="1" lang="ja-JP" altLang="ja-JP" sz="1200" kern="1200" dirty="0" smtClean="0">
                <a:solidFill>
                  <a:schemeClr val="tx1"/>
                </a:solidFill>
                <a:latin typeface="+mn-lt"/>
                <a:ea typeface="+mn-ea"/>
                <a:cs typeface="+mn-cs"/>
              </a:rPr>
              <a:t>カ年計画</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３、</a:t>
            </a:r>
            <a:r>
              <a:rPr kumimoji="1" lang="ja-JP" altLang="ja-JP" sz="1200" kern="1200" dirty="0" smtClean="0">
                <a:solidFill>
                  <a:schemeClr val="tx1"/>
                </a:solidFill>
                <a:latin typeface="+mn-lt"/>
                <a:ea typeface="+mn-ea"/>
                <a:cs typeface="+mn-cs"/>
              </a:rPr>
              <a:t>「</a:t>
            </a:r>
            <a:r>
              <a:rPr kumimoji="1" lang="en-US" altLang="ja-JP" sz="1200" u="sng" kern="1200" dirty="0" smtClean="0">
                <a:solidFill>
                  <a:schemeClr val="tx1"/>
                </a:solidFill>
                <a:latin typeface="+mn-lt"/>
                <a:ea typeface="+mn-ea"/>
                <a:cs typeface="+mn-cs"/>
              </a:rPr>
              <a:t>2010</a:t>
            </a:r>
            <a:r>
              <a:rPr kumimoji="1" lang="ja-JP" altLang="ja-JP" sz="1200" u="sng" kern="1200" dirty="0" smtClean="0">
                <a:solidFill>
                  <a:schemeClr val="tx1"/>
                </a:solidFill>
                <a:latin typeface="+mn-lt"/>
                <a:ea typeface="+mn-ea"/>
                <a:cs typeface="+mn-cs"/>
              </a:rPr>
              <a:t>年までにパラゴムノキ植林面積を、北部地域において</a:t>
            </a:r>
            <a:r>
              <a:rPr kumimoji="1" lang="en-US" altLang="ja-JP" sz="1200" u="sng" kern="1200" dirty="0" smtClean="0">
                <a:solidFill>
                  <a:schemeClr val="tx1"/>
                </a:solidFill>
                <a:latin typeface="+mn-lt"/>
                <a:ea typeface="+mn-ea"/>
                <a:cs typeface="+mn-cs"/>
              </a:rPr>
              <a:t>200</a:t>
            </a:r>
            <a:r>
              <a:rPr kumimoji="1" lang="ja-JP" altLang="ja-JP" sz="1200" u="sng" kern="1200" dirty="0" smtClean="0">
                <a:solidFill>
                  <a:schemeClr val="tx1"/>
                </a:solidFill>
                <a:latin typeface="+mn-lt"/>
                <a:ea typeface="+mn-ea"/>
                <a:cs typeface="+mn-cs"/>
              </a:rPr>
              <a:t>年の</a:t>
            </a:r>
            <a:r>
              <a:rPr kumimoji="1" lang="en-US" altLang="ja-JP" sz="1200" u="sng" kern="1200" dirty="0" smtClean="0">
                <a:solidFill>
                  <a:schemeClr val="tx1"/>
                </a:solidFill>
                <a:latin typeface="+mn-lt"/>
                <a:ea typeface="+mn-ea"/>
                <a:cs typeface="+mn-cs"/>
              </a:rPr>
              <a:t>7.3</a:t>
            </a:r>
            <a:r>
              <a:rPr kumimoji="1" lang="ja-JP" altLang="ja-JP" sz="1200" u="sng" kern="1200" dirty="0" smtClean="0">
                <a:solidFill>
                  <a:schemeClr val="tx1"/>
                </a:solidFill>
                <a:latin typeface="+mn-lt"/>
                <a:ea typeface="+mn-ea"/>
                <a:cs typeface="+mn-cs"/>
              </a:rPr>
              <a:t>倍、南部地域を</a:t>
            </a:r>
            <a:r>
              <a:rPr kumimoji="1" lang="en-US" altLang="ja-JP" sz="1200" u="sng" kern="1200" dirty="0" smtClean="0">
                <a:solidFill>
                  <a:schemeClr val="tx1"/>
                </a:solidFill>
                <a:latin typeface="+mn-lt"/>
                <a:ea typeface="+mn-ea"/>
                <a:cs typeface="+mn-cs"/>
              </a:rPr>
              <a:t>6</a:t>
            </a:r>
            <a:r>
              <a:rPr kumimoji="1" lang="ja-JP" altLang="ja-JP" sz="1200" u="sng" kern="1200" dirty="0" smtClean="0">
                <a:solidFill>
                  <a:schemeClr val="tx1"/>
                </a:solidFill>
                <a:latin typeface="+mn-lt"/>
                <a:ea typeface="+mn-ea"/>
                <a:cs typeface="+mn-cs"/>
              </a:rPr>
              <a:t>倍、中部地域を</a:t>
            </a:r>
            <a:r>
              <a:rPr kumimoji="1" lang="en-US" altLang="ja-JP" sz="1200" u="sng" kern="1200" dirty="0" smtClean="0">
                <a:solidFill>
                  <a:schemeClr val="tx1"/>
                </a:solidFill>
                <a:latin typeface="+mn-lt"/>
                <a:ea typeface="+mn-ea"/>
                <a:cs typeface="+mn-cs"/>
              </a:rPr>
              <a:t>3.5</a:t>
            </a:r>
            <a:r>
              <a:rPr kumimoji="1" lang="ja-JP" altLang="ja-JP" sz="1200" u="sng" kern="1200" dirty="0" smtClean="0">
                <a:solidFill>
                  <a:schemeClr val="tx1"/>
                </a:solidFill>
                <a:latin typeface="+mn-lt"/>
                <a:ea typeface="+mn-ea"/>
                <a:cs typeface="+mn-cs"/>
              </a:rPr>
              <a:t>倍に</a:t>
            </a:r>
            <a:r>
              <a:rPr kumimoji="1" lang="ja-JP"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政府としてはタバコ・コーヒーにも注力</a:t>
            </a: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0D3DA7FF-6F12-4958-BEDF-4B351A323AF9}" type="slidenum">
              <a:rPr kumimoji="1" lang="ja-JP" altLang="en-US" smtClean="0"/>
              <a:pPr/>
              <a:t>7</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パパ</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8</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パパ</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9</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パパ</a:t>
            </a:r>
            <a:endParaRPr kumimoji="1" lang="ja-JP" altLang="en-US" dirty="0"/>
          </a:p>
        </p:txBody>
      </p:sp>
      <p:sp>
        <p:nvSpPr>
          <p:cNvPr id="4" name="スライド番号プレースホルダ 3"/>
          <p:cNvSpPr>
            <a:spLocks noGrp="1"/>
          </p:cNvSpPr>
          <p:nvPr>
            <p:ph type="sldNum" sz="quarter" idx="10"/>
          </p:nvPr>
        </p:nvSpPr>
        <p:spPr/>
        <p:txBody>
          <a:bodyPr/>
          <a:lstStyle/>
          <a:p>
            <a:fld id="{1EA0873E-2D0E-4E62-A871-4975653CE16F}" type="slidenum">
              <a:rPr kumimoji="1" lang="ja-JP" altLang="en-US" smtClean="0"/>
              <a:pPr/>
              <a:t>10</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5" name="角丸四角形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角丸四角形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タイトル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ja-JP" altLang="en-US" smtClean="0"/>
              <a:t>マスタ タイトルの書式設定</a:t>
            </a:r>
            <a:endParaRPr kumimoji="0" lang="en-US"/>
          </a:p>
        </p:txBody>
      </p:sp>
      <p:sp>
        <p:nvSpPr>
          <p:cNvPr id="20" name="サブタイトル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 サブタイトルの書式設定</a:t>
            </a:r>
            <a:endParaRPr kumimoji="0" lang="en-US"/>
          </a:p>
        </p:txBody>
      </p:sp>
      <p:sp>
        <p:nvSpPr>
          <p:cNvPr id="19" name="日付プレースホルダ 18"/>
          <p:cNvSpPr>
            <a:spLocks noGrp="1"/>
          </p:cNvSpPr>
          <p:nvPr>
            <p:ph type="dt" sz="half" idx="10"/>
          </p:nvPr>
        </p:nvSpPr>
        <p:spPr/>
        <p:txBody>
          <a:bodyPr/>
          <a:lstStyle>
            <a:extLst/>
          </a:lstStyle>
          <a:p>
            <a:fld id="{BEB36A3D-662A-42F3-92A3-D2F624BB9402}" type="datetimeFigureOut">
              <a:rPr kumimoji="1" lang="ja-JP" altLang="en-US" smtClean="0"/>
              <a:pPr/>
              <a:t>2012/4/30</a:t>
            </a:fld>
            <a:endParaRPr kumimoji="1" lang="ja-JP" altLang="en-US"/>
          </a:p>
        </p:txBody>
      </p:sp>
      <p:sp>
        <p:nvSpPr>
          <p:cNvPr id="8" name="フッター プレースホルダ 7"/>
          <p:cNvSpPr>
            <a:spLocks noGrp="1"/>
          </p:cNvSpPr>
          <p:nvPr>
            <p:ph type="ftr" sz="quarter" idx="11"/>
          </p:nvPr>
        </p:nvSpPr>
        <p:spPr/>
        <p:txBody>
          <a:bodyPr/>
          <a:lstStyle>
            <a:extLst/>
          </a:lstStyle>
          <a:p>
            <a:endParaRPr kumimoji="1" lang="ja-JP" altLang="en-US"/>
          </a:p>
        </p:txBody>
      </p:sp>
      <p:sp>
        <p:nvSpPr>
          <p:cNvPr id="11" name="スライド番号プレースホルダ 10"/>
          <p:cNvSpPr>
            <a:spLocks noGrp="1"/>
          </p:cNvSpPr>
          <p:nvPr>
            <p:ph type="sldNum" sz="quarter" idx="12"/>
          </p:nvPr>
        </p:nvSpPr>
        <p:spPr/>
        <p:txBody>
          <a:bodyPr/>
          <a:lstStyle>
            <a:extLst/>
          </a:lstStyle>
          <a:p>
            <a:fld id="{A58B2DE9-C220-46BD-AFEB-4E3EA33327AF}"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2920" y="4983480"/>
            <a:ext cx="8183880" cy="1051560"/>
          </a:xfrm>
        </p:spPr>
        <p:txBody>
          <a:bodyPr/>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502920" y="530352"/>
            <a:ext cx="8183880" cy="4187952"/>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BEB36A3D-662A-42F3-92A3-D2F624BB9402}" type="datetimeFigureOut">
              <a:rPr kumimoji="1" lang="ja-JP" altLang="en-US" smtClean="0"/>
              <a:pPr/>
              <a:t>2012/4/30</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A58B2DE9-C220-46BD-AFEB-4E3EA33327AF}"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33404"/>
            <a:ext cx="1981200" cy="5257799"/>
          </a:xfrm>
        </p:spPr>
        <p:txBody>
          <a:bodyPr vert="eaVert"/>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533400" y="533402"/>
            <a:ext cx="5943600" cy="5257801"/>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BEB36A3D-662A-42F3-92A3-D2F624BB9402}" type="datetimeFigureOut">
              <a:rPr kumimoji="1" lang="ja-JP" altLang="en-US" smtClean="0"/>
              <a:pPr/>
              <a:t>2012/4/30</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A58B2DE9-C220-46BD-AFEB-4E3EA33327AF}"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2920" y="4983480"/>
            <a:ext cx="8183880" cy="1051560"/>
          </a:xfrm>
        </p:spPr>
        <p:txBody>
          <a:bodyPr/>
          <a:lstStyle>
            <a:extLst/>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a:xfrm>
            <a:off x="502920" y="530352"/>
            <a:ext cx="8183880" cy="4187952"/>
          </a:xfrm>
        </p:spPr>
        <p:txBody>
          <a:bodyPr/>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BEB36A3D-662A-42F3-92A3-D2F624BB9402}" type="datetimeFigureOut">
              <a:rPr kumimoji="1" lang="ja-JP" altLang="en-US" smtClean="0"/>
              <a:pPr/>
              <a:t>2012/4/30</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A58B2DE9-C220-46BD-AFEB-4E3EA33327AF}"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角丸四角形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角丸四角形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タイトル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extLst/>
          </a:lstStyle>
          <a:p>
            <a:fld id="{BEB36A3D-662A-42F3-92A3-D2F624BB9402}" type="datetimeFigureOut">
              <a:rPr kumimoji="1" lang="ja-JP" altLang="en-US" smtClean="0"/>
              <a:pPr/>
              <a:t>2012/4/30</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A58B2DE9-C220-46BD-AFEB-4E3EA33327AF}"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BEB36A3D-662A-42F3-92A3-D2F624BB9402}" type="datetimeFigureOut">
              <a:rPr kumimoji="1" lang="ja-JP" altLang="en-US" smtClean="0"/>
              <a:pPr/>
              <a:t>2012/4/30</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A58B2DE9-C220-46BD-AFEB-4E3EA33327AF}"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2920" y="4983480"/>
            <a:ext cx="8183880" cy="1051560"/>
          </a:xfrm>
        </p:spPr>
        <p:txBody>
          <a:bodyPr anchor="b"/>
          <a:lstStyle>
            <a:lvl1pPr>
              <a:defRPr b="1"/>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extLst/>
          </a:lstStyle>
          <a:p>
            <a:fld id="{BEB36A3D-662A-42F3-92A3-D2F624BB9402}" type="datetimeFigureOut">
              <a:rPr kumimoji="1" lang="ja-JP" altLang="en-US" smtClean="0"/>
              <a:pPr/>
              <a:t>2012/4/30</a:t>
            </a:fld>
            <a:endParaRPr kumimoji="1" lang="ja-JP" altLang="en-US"/>
          </a:p>
        </p:txBody>
      </p:sp>
      <p:sp>
        <p:nvSpPr>
          <p:cNvPr id="8" name="フッター プレースホルダ 7"/>
          <p:cNvSpPr>
            <a:spLocks noGrp="1"/>
          </p:cNvSpPr>
          <p:nvPr>
            <p:ph type="ftr" sz="quarter" idx="11"/>
          </p:nvPr>
        </p:nvSpPr>
        <p:spPr/>
        <p:txBody>
          <a:bodyPr/>
          <a:lstStyle>
            <a:extLst/>
          </a:lstStyle>
          <a:p>
            <a:endParaRPr kumimoji="1" lang="ja-JP" altLang="en-US"/>
          </a:p>
        </p:txBody>
      </p:sp>
      <p:sp>
        <p:nvSpPr>
          <p:cNvPr id="9" name="スライド番号プレースホルダ 8"/>
          <p:cNvSpPr>
            <a:spLocks noGrp="1"/>
          </p:cNvSpPr>
          <p:nvPr>
            <p:ph type="sldNum" sz="quarter" idx="12"/>
          </p:nvPr>
        </p:nvSpPr>
        <p:spPr/>
        <p:txBody>
          <a:bodyPr/>
          <a:lstStyle>
            <a:extLst/>
          </a:lstStyle>
          <a:p>
            <a:fld id="{A58B2DE9-C220-46BD-AFEB-4E3EA33327AF}"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extLst/>
          </a:lstStyle>
          <a:p>
            <a:fld id="{BEB36A3D-662A-42F3-92A3-D2F624BB9402}" type="datetimeFigureOut">
              <a:rPr kumimoji="1" lang="ja-JP" altLang="en-US" smtClean="0"/>
              <a:pPr/>
              <a:t>2012/4/30</a:t>
            </a:fld>
            <a:endParaRPr kumimoji="1" lang="ja-JP" altLang="en-US"/>
          </a:p>
        </p:txBody>
      </p:sp>
      <p:sp>
        <p:nvSpPr>
          <p:cNvPr id="4" name="フッター プレースホルダ 3"/>
          <p:cNvSpPr>
            <a:spLocks noGrp="1"/>
          </p:cNvSpPr>
          <p:nvPr>
            <p:ph type="ftr" sz="quarter" idx="11"/>
          </p:nvPr>
        </p:nvSpPr>
        <p:spPr/>
        <p:txBody>
          <a:bodyPr/>
          <a:lstStyle>
            <a:extLst/>
          </a:lstStyle>
          <a:p>
            <a:endParaRPr kumimoji="1" lang="ja-JP" altLang="en-US"/>
          </a:p>
        </p:txBody>
      </p:sp>
      <p:sp>
        <p:nvSpPr>
          <p:cNvPr id="5" name="スライド番号プレースホルダ 4"/>
          <p:cNvSpPr>
            <a:spLocks noGrp="1"/>
          </p:cNvSpPr>
          <p:nvPr>
            <p:ph type="sldNum" sz="quarter" idx="12"/>
          </p:nvPr>
        </p:nvSpPr>
        <p:spPr/>
        <p:txBody>
          <a:bodyPr/>
          <a:lstStyle>
            <a:extLst/>
          </a:lstStyle>
          <a:p>
            <a:fld id="{A58B2DE9-C220-46BD-AFEB-4E3EA33327AF}"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7" name="角丸四角形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付プレースホルダ 1"/>
          <p:cNvSpPr>
            <a:spLocks noGrp="1"/>
          </p:cNvSpPr>
          <p:nvPr>
            <p:ph type="dt" sz="half" idx="10"/>
          </p:nvPr>
        </p:nvSpPr>
        <p:spPr/>
        <p:txBody>
          <a:bodyPr/>
          <a:lstStyle>
            <a:extLst/>
          </a:lstStyle>
          <a:p>
            <a:fld id="{BEB36A3D-662A-42F3-92A3-D2F624BB9402}" type="datetimeFigureOut">
              <a:rPr kumimoji="1" lang="ja-JP" altLang="en-US" smtClean="0"/>
              <a:pPr/>
              <a:t>2012/4/30</a:t>
            </a:fld>
            <a:endParaRPr kumimoji="1" lang="ja-JP" altLang="en-US"/>
          </a:p>
        </p:txBody>
      </p:sp>
      <p:sp>
        <p:nvSpPr>
          <p:cNvPr id="3" name="フッター プレースホルダ 2"/>
          <p:cNvSpPr>
            <a:spLocks noGrp="1"/>
          </p:cNvSpPr>
          <p:nvPr>
            <p:ph type="ftr" sz="quarter" idx="11"/>
          </p:nvPr>
        </p:nvSpPr>
        <p:spPr/>
        <p:txBody>
          <a:bodyPr/>
          <a:lstStyle>
            <a:extLst/>
          </a:lstStyle>
          <a:p>
            <a:endParaRPr kumimoji="1" lang="ja-JP" altLang="en-US"/>
          </a:p>
        </p:txBody>
      </p:sp>
      <p:sp>
        <p:nvSpPr>
          <p:cNvPr id="4" name="スライド番号プレースホルダ 3"/>
          <p:cNvSpPr>
            <a:spLocks noGrp="1"/>
          </p:cNvSpPr>
          <p:nvPr>
            <p:ph type="sldNum" sz="quarter" idx="12"/>
          </p:nvPr>
        </p:nvSpPr>
        <p:spPr/>
        <p:txBody>
          <a:bodyPr/>
          <a:lstStyle>
            <a:extLst/>
          </a:lstStyle>
          <a:p>
            <a:fld id="{A58B2DE9-C220-46BD-AFEB-4E3EA33327AF}"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BEB36A3D-662A-42F3-92A3-D2F624BB9402}" type="datetimeFigureOut">
              <a:rPr kumimoji="1" lang="ja-JP" altLang="en-US" smtClean="0"/>
              <a:pPr/>
              <a:t>2012/4/30</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A58B2DE9-C220-46BD-AFEB-4E3EA33327AF}"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角丸四角形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 つの角を丸めた四角形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タイトル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BEB36A3D-662A-42F3-92A3-D2F624BB9402}" type="datetimeFigureOut">
              <a:rPr kumimoji="1" lang="ja-JP" altLang="en-US" smtClean="0"/>
              <a:pPr/>
              <a:t>2012/4/30</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A58B2DE9-C220-46BD-AFEB-4E3EA33327AF}" type="slidenum">
              <a:rPr kumimoji="1" lang="ja-JP" altLang="en-US" smtClean="0"/>
              <a:pPr/>
              <a:t>&lt;#&gt;</a:t>
            </a:fld>
            <a:endParaRPr kumimoji="1" lang="ja-JP" altLang="en-US"/>
          </a:p>
        </p:txBody>
      </p:sp>
      <p:sp>
        <p:nvSpPr>
          <p:cNvPr id="3" name="図プレースホルダ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ja-JP" altLang="en-US" smtClean="0"/>
              <a:t>アイコンをクリックして図を追加</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角丸四角形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角丸四角形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タイトル プレースホルダ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ja-JP" altLang="en-US" smtClean="0"/>
              <a:t>マスタ タイトルの書式設定</a:t>
            </a:r>
            <a:endParaRPr kumimoji="0" lang="en-US"/>
          </a:p>
        </p:txBody>
      </p:sp>
      <p:sp>
        <p:nvSpPr>
          <p:cNvPr id="4" name="テキスト プレースホルダ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5" name="日付プレースホルダ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EB36A3D-662A-42F3-92A3-D2F624BB9402}" type="datetimeFigureOut">
              <a:rPr kumimoji="1" lang="ja-JP" altLang="en-US" smtClean="0"/>
              <a:pPr/>
              <a:t>2012/4/30</a:t>
            </a:fld>
            <a:endParaRPr kumimoji="1" lang="ja-JP" altLang="en-US"/>
          </a:p>
        </p:txBody>
      </p:sp>
      <p:sp>
        <p:nvSpPr>
          <p:cNvPr id="18" name="フッター プレースホルダ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1" lang="ja-JP" altLang="en-US"/>
          </a:p>
        </p:txBody>
      </p:sp>
      <p:sp>
        <p:nvSpPr>
          <p:cNvPr id="5" name="スライド番号プレースホルダ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58B2DE9-C220-46BD-AFEB-4E3EA33327A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1"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1"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1"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1"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1"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1"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1"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1"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1"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1" sz="15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www.nafri.org.la/document/URDP/documents/06_posters/rubbber/rubberbookletfinal.pdf"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h-fundmanagement.jp/lanxdi/ad-lanxdi.ht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6858000"/>
          </a:xfrm>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pic>
        <p:nvPicPr>
          <p:cNvPr id="1026" name="Picture 2" descr="C:\Users\Shige\Desktop\ラオス　焼き畑.jpg"/>
          <p:cNvPicPr>
            <a:picLocks noChangeAspect="1" noChangeArrowheads="1"/>
          </p:cNvPicPr>
          <p:nvPr/>
        </p:nvPicPr>
        <p:blipFill>
          <a:blip r:embed="rId2" cstate="print"/>
          <a:srcRect/>
          <a:stretch>
            <a:fillRect/>
          </a:stretch>
        </p:blipFill>
        <p:spPr bwMode="auto">
          <a:xfrm>
            <a:off x="-9199" y="0"/>
            <a:ext cx="9160048" cy="6858000"/>
          </a:xfrm>
          <a:prstGeom prst="rect">
            <a:avLst/>
          </a:prstGeom>
          <a:noFill/>
        </p:spPr>
      </p:pic>
      <p:sp>
        <p:nvSpPr>
          <p:cNvPr id="5" name="正方形/長方形 4"/>
          <p:cNvSpPr/>
          <p:nvPr/>
        </p:nvSpPr>
        <p:spPr>
          <a:xfrm>
            <a:off x="-180528" y="404664"/>
            <a:ext cx="9577064" cy="1754326"/>
          </a:xfrm>
          <a:prstGeom prst="rect">
            <a:avLst/>
          </a:prstGeom>
          <a:noFill/>
        </p:spPr>
        <p:txBody>
          <a:bodyPr wrap="square" lIns="91440" tIns="45720" rIns="91440" bIns="45720">
            <a:spAutoFit/>
          </a:bodyPr>
          <a:lstStyle/>
          <a:p>
            <a:pPr algn="ctr"/>
            <a:r>
              <a:rPr lang="ja-JP" altLang="en-US" sz="5400" b="1" spc="-15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ラオス北部山岳地域における</a:t>
            </a:r>
            <a:endParaRPr lang="en-US" altLang="ja-JP" sz="5400" b="1" spc="-15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ja-JP" altLang="en-US" sz="5400" b="1" cap="none" spc="-15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焼き畑と天然ゴム栽培</a:t>
            </a:r>
            <a:endParaRPr lang="ja-JP" altLang="en-US" sz="5400" b="1" cap="none" spc="-3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正方形/長方形 6"/>
          <p:cNvSpPr/>
          <p:nvPr/>
        </p:nvSpPr>
        <p:spPr>
          <a:xfrm>
            <a:off x="1" y="0"/>
            <a:ext cx="4932040" cy="400110"/>
          </a:xfrm>
          <a:prstGeom prst="rect">
            <a:avLst/>
          </a:prstGeom>
          <a:noFill/>
        </p:spPr>
        <p:txBody>
          <a:bodyPr wrap="square" lIns="91440" tIns="45720" rIns="91440" bIns="45720">
            <a:spAutoFit/>
          </a:bodyPr>
          <a:lstStyle/>
          <a:p>
            <a:r>
              <a:rPr lang="en-US" altLang="ja-JP" sz="2000" b="1" cap="none" spc="0" dirty="0" smtClean="0">
                <a:ln w="17780" cmpd="sng">
                  <a:solidFill>
                    <a:srgbClr val="FFFFFF"/>
                  </a:solidFill>
                  <a:prstDash val="solid"/>
                  <a:miter lim="800000"/>
                </a:ln>
                <a:effectLst>
                  <a:outerShdw blurRad="50800" algn="tl" rotWithShape="0">
                    <a:srgbClr val="000000"/>
                  </a:outerShdw>
                </a:effectLst>
              </a:rPr>
              <a:t>ADYF</a:t>
            </a:r>
            <a:r>
              <a:rPr lang="ja-JP" altLang="en-US" sz="2000" b="1" cap="none" spc="0" dirty="0" smtClean="0">
                <a:ln w="17780" cmpd="sng">
                  <a:solidFill>
                    <a:srgbClr val="FFFFFF"/>
                  </a:solidFill>
                  <a:prstDash val="solid"/>
                  <a:miter lim="800000"/>
                </a:ln>
                <a:effectLst>
                  <a:outerShdw blurRad="50800" algn="tl" rotWithShape="0">
                    <a:srgbClr val="000000"/>
                  </a:outerShdw>
                </a:effectLst>
              </a:rPr>
              <a:t>　</a:t>
            </a:r>
            <a:r>
              <a:rPr lang="en-US" altLang="ja-JP" sz="2000" b="1" cap="none" spc="0" dirty="0" smtClean="0">
                <a:ln w="17780" cmpd="sng">
                  <a:solidFill>
                    <a:srgbClr val="FFFFFF"/>
                  </a:solidFill>
                  <a:prstDash val="solid"/>
                  <a:miter lim="800000"/>
                </a:ln>
                <a:effectLst>
                  <a:outerShdw blurRad="50800" algn="tl" rotWithShape="0">
                    <a:srgbClr val="000000"/>
                  </a:outerShdw>
                </a:effectLst>
              </a:rPr>
              <a:t>2011</a:t>
            </a:r>
            <a:r>
              <a:rPr lang="ja-JP" altLang="en-US" sz="2000" b="1" cap="none" spc="0" dirty="0" smtClean="0">
                <a:ln w="17780" cmpd="sng">
                  <a:solidFill>
                    <a:srgbClr val="FFFFFF"/>
                  </a:solidFill>
                  <a:prstDash val="solid"/>
                  <a:miter lim="800000"/>
                </a:ln>
                <a:effectLst>
                  <a:outerShdw blurRad="50800" algn="tl" rotWithShape="0">
                    <a:srgbClr val="000000"/>
                  </a:outerShdw>
                </a:effectLst>
              </a:rPr>
              <a:t>年後期　</a:t>
            </a:r>
            <a:r>
              <a:rPr lang="ja-JP" altLang="en-US" sz="2000" b="1" dirty="0" smtClean="0">
                <a:ln w="17780" cmpd="sng">
                  <a:solidFill>
                    <a:srgbClr val="FFFFFF"/>
                  </a:solidFill>
                  <a:prstDash val="solid"/>
                  <a:miter lim="800000"/>
                </a:ln>
                <a:effectLst>
                  <a:outerShdw blurRad="50800" algn="tl" rotWithShape="0">
                    <a:srgbClr val="000000"/>
                  </a:outerShdw>
                </a:effectLst>
              </a:rPr>
              <a:t>最終報告</a:t>
            </a:r>
            <a:endParaRPr lang="ja-JP" altLang="en-US" sz="2000" b="1" cap="none" spc="0" dirty="0">
              <a:ln w="17780" cmpd="sng">
                <a:solidFill>
                  <a:srgbClr val="FFFFFF"/>
                </a:solidFill>
                <a:prstDash val="solid"/>
                <a:miter lim="800000"/>
              </a:ln>
              <a:effectLst>
                <a:outerShdw blurRad="50800" algn="tl" rotWithShape="0">
                  <a:srgbClr val="000000"/>
                </a:outerShdw>
              </a:effectLst>
            </a:endParaRPr>
          </a:p>
        </p:txBody>
      </p:sp>
      <p:sp>
        <p:nvSpPr>
          <p:cNvPr id="9" name="テキスト ボックス 8"/>
          <p:cNvSpPr txBox="1"/>
          <p:nvPr/>
        </p:nvSpPr>
        <p:spPr>
          <a:xfrm>
            <a:off x="5076056" y="5226784"/>
            <a:ext cx="4067944" cy="1323439"/>
          </a:xfrm>
          <a:prstGeom prst="rect">
            <a:avLst/>
          </a:prstGeom>
          <a:noFill/>
        </p:spPr>
        <p:txBody>
          <a:bodyPr wrap="square" rtlCol="0">
            <a:spAutoFit/>
          </a:bodyPr>
          <a:lstStyle/>
          <a:p>
            <a:pPr algn="r"/>
            <a:r>
              <a:rPr kumimoji="1" lang="ja-JP" altLang="en-US" sz="2000" b="1" dirty="0" smtClean="0">
                <a:solidFill>
                  <a:schemeClr val="bg1"/>
                </a:solidFill>
              </a:rPr>
              <a:t>花岡　成有　（東京大学　</a:t>
            </a:r>
            <a:r>
              <a:rPr lang="en-US" altLang="ja-JP" sz="2000" b="1" dirty="0" smtClean="0">
                <a:solidFill>
                  <a:schemeClr val="bg1"/>
                </a:solidFill>
              </a:rPr>
              <a:t>3</a:t>
            </a:r>
            <a:r>
              <a:rPr kumimoji="1" lang="ja-JP" altLang="en-US" sz="2000" b="1" dirty="0" smtClean="0">
                <a:solidFill>
                  <a:schemeClr val="bg1"/>
                </a:solidFill>
              </a:rPr>
              <a:t>年</a:t>
            </a:r>
            <a:r>
              <a:rPr kumimoji="1" lang="ja-JP" altLang="en-US" sz="2000" b="1" dirty="0" smtClean="0">
                <a:solidFill>
                  <a:schemeClr val="bg1"/>
                </a:solidFill>
              </a:rPr>
              <a:t>）</a:t>
            </a:r>
            <a:endParaRPr kumimoji="1" lang="en-US" altLang="ja-JP" sz="2000" b="1" dirty="0" smtClean="0">
              <a:solidFill>
                <a:schemeClr val="bg1"/>
              </a:solidFill>
            </a:endParaRPr>
          </a:p>
          <a:p>
            <a:pPr algn="r"/>
            <a:r>
              <a:rPr lang="ja-JP" altLang="en-US" sz="2000" b="1" dirty="0" smtClean="0">
                <a:solidFill>
                  <a:schemeClr val="bg1"/>
                </a:solidFill>
              </a:rPr>
              <a:t>長谷川　将士（茨城大学　</a:t>
            </a:r>
            <a:r>
              <a:rPr lang="en-US" altLang="ja-JP" sz="2000" b="1" dirty="0" smtClean="0">
                <a:solidFill>
                  <a:schemeClr val="bg1"/>
                </a:solidFill>
              </a:rPr>
              <a:t>4</a:t>
            </a:r>
            <a:r>
              <a:rPr lang="ja-JP" altLang="en-US" sz="2000" b="1" dirty="0" smtClean="0">
                <a:solidFill>
                  <a:schemeClr val="bg1"/>
                </a:solidFill>
              </a:rPr>
              <a:t>年</a:t>
            </a:r>
            <a:r>
              <a:rPr lang="ja-JP" altLang="en-US" sz="2000" b="1" dirty="0" smtClean="0">
                <a:solidFill>
                  <a:schemeClr val="bg1"/>
                </a:solidFill>
              </a:rPr>
              <a:t>）</a:t>
            </a:r>
            <a:endParaRPr lang="en-US" altLang="ja-JP" sz="2000" b="1" dirty="0" smtClean="0">
              <a:solidFill>
                <a:schemeClr val="bg1"/>
              </a:solidFill>
            </a:endParaRPr>
          </a:p>
          <a:p>
            <a:pPr algn="r"/>
            <a:r>
              <a:rPr lang="ja-JP" altLang="en-US" sz="2000" b="1" dirty="0" smtClean="0">
                <a:solidFill>
                  <a:schemeClr val="bg1"/>
                </a:solidFill>
              </a:rPr>
              <a:t>青柳</a:t>
            </a:r>
            <a:r>
              <a:rPr lang="ja-JP" altLang="en-US" sz="2000" b="1" dirty="0" smtClean="0">
                <a:solidFill>
                  <a:schemeClr val="bg1"/>
                </a:solidFill>
              </a:rPr>
              <a:t>　拓真　（東京大学　</a:t>
            </a:r>
            <a:r>
              <a:rPr lang="en-US" altLang="ja-JP" sz="2000" b="1" dirty="0" smtClean="0">
                <a:solidFill>
                  <a:schemeClr val="bg1"/>
                </a:solidFill>
              </a:rPr>
              <a:t>2</a:t>
            </a:r>
            <a:r>
              <a:rPr lang="ja-JP" altLang="en-US" sz="2000" b="1" dirty="0" smtClean="0">
                <a:solidFill>
                  <a:schemeClr val="bg1"/>
                </a:solidFill>
              </a:rPr>
              <a:t>年）</a:t>
            </a:r>
            <a:endParaRPr lang="en-US" altLang="ja-JP" sz="2000" b="1" dirty="0" smtClean="0">
              <a:solidFill>
                <a:schemeClr val="bg1"/>
              </a:solidFill>
            </a:endParaRPr>
          </a:p>
          <a:p>
            <a:pPr algn="r"/>
            <a:endParaRPr lang="en-US" altLang="ja-JP" sz="2000" b="1" dirty="0" smtClean="0">
              <a:solidFill>
                <a:schemeClr val="bg1"/>
              </a:solidFill>
            </a:endParaRPr>
          </a:p>
        </p:txBody>
      </p:sp>
      <p:sp>
        <p:nvSpPr>
          <p:cNvPr id="8" name="正方形/長方形 7"/>
          <p:cNvSpPr/>
          <p:nvPr/>
        </p:nvSpPr>
        <p:spPr>
          <a:xfrm>
            <a:off x="5705238" y="6237312"/>
            <a:ext cx="3438762" cy="369332"/>
          </a:xfrm>
          <a:prstGeom prst="rect">
            <a:avLst/>
          </a:prstGeom>
        </p:spPr>
        <p:txBody>
          <a:bodyPr wrap="square">
            <a:spAutoFit/>
          </a:bodyPr>
          <a:lstStyle/>
          <a:p>
            <a:pPr algn="r"/>
            <a:r>
              <a:rPr lang="ja-JP" altLang="en-US" b="1" dirty="0" smtClean="0">
                <a:solidFill>
                  <a:schemeClr val="bg1"/>
                </a:solidFill>
              </a:rPr>
              <a:t>須藤航介　（青山学院大学　</a:t>
            </a:r>
            <a:r>
              <a:rPr lang="en-US" altLang="ja-JP" b="1" dirty="0" smtClean="0">
                <a:solidFill>
                  <a:schemeClr val="bg1"/>
                </a:solidFill>
              </a:rPr>
              <a:t>3</a:t>
            </a:r>
            <a:r>
              <a:rPr lang="ja-JP" altLang="en-US" b="1" dirty="0" smtClean="0">
                <a:solidFill>
                  <a:schemeClr val="bg1"/>
                </a:solidFill>
              </a:rPr>
              <a:t>年）</a:t>
            </a:r>
            <a:endParaRPr lang="en-US" altLang="ja-JP" b="1"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67544" y="2564904"/>
            <a:ext cx="6768752"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7467600" cy="980728"/>
          </a:xfrm>
        </p:spPr>
        <p:txBody>
          <a:bodyPr>
            <a:normAutofit/>
          </a:bodyPr>
          <a:lstStyle/>
          <a:p>
            <a:r>
              <a:rPr kumimoji="1" lang="ja-JP" altLang="en-US" sz="2400" b="1" dirty="0" smtClean="0">
                <a:solidFill>
                  <a:schemeClr val="tx1"/>
                </a:solidFill>
              </a:rPr>
              <a:t>２、背景調査</a:t>
            </a:r>
            <a:endParaRPr kumimoji="1" lang="ja-JP" altLang="en-US" sz="2400" b="1" dirty="0">
              <a:solidFill>
                <a:schemeClr val="tx1"/>
              </a:solidFill>
            </a:endParaRPr>
          </a:p>
        </p:txBody>
      </p:sp>
      <p:sp>
        <p:nvSpPr>
          <p:cNvPr id="5" name="右矢印 4"/>
          <p:cNvSpPr/>
          <p:nvPr/>
        </p:nvSpPr>
        <p:spPr>
          <a:xfrm>
            <a:off x="827584" y="5661248"/>
            <a:ext cx="978408" cy="772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sz="quarter" idx="1"/>
          </p:nvPr>
        </p:nvSpPr>
        <p:spPr>
          <a:xfrm>
            <a:off x="467544" y="980728"/>
            <a:ext cx="8352928" cy="5493224"/>
          </a:xfrm>
          <a:noFill/>
          <a:ln>
            <a:noFill/>
          </a:ln>
        </p:spPr>
        <p:txBody>
          <a:bodyPr>
            <a:normAutofit fontScale="92500" lnSpcReduction="10000"/>
          </a:bodyPr>
          <a:lstStyle/>
          <a:p>
            <a:pPr>
              <a:buNone/>
            </a:pPr>
            <a:r>
              <a:rPr kumimoji="1" lang="en-US" altLang="ja-JP" sz="2000" dirty="0" smtClean="0"/>
              <a:t>§</a:t>
            </a:r>
            <a:r>
              <a:rPr lang="en-US" altLang="ja-JP" sz="2000" dirty="0" smtClean="0"/>
              <a:t>3</a:t>
            </a:r>
            <a:r>
              <a:rPr kumimoji="1" lang="ja-JP" altLang="en-US" sz="2000" dirty="0" err="1" smtClean="0"/>
              <a:t>．</a:t>
            </a:r>
            <a:r>
              <a:rPr kumimoji="1" lang="ja-JP" altLang="en-US" sz="2000" dirty="0" smtClean="0"/>
              <a:t>ラオスでの焼畑の現状</a:t>
            </a:r>
            <a:endParaRPr kumimoji="1" lang="en-US" altLang="ja-JP" sz="2000" dirty="0" smtClean="0"/>
          </a:p>
          <a:p>
            <a:pPr>
              <a:buFont typeface="Wingdings" pitchFamily="2" charset="2"/>
              <a:buChar char="u"/>
            </a:pPr>
            <a:endParaRPr kumimoji="1" lang="en-US" altLang="ja-JP" sz="2000" dirty="0" smtClean="0"/>
          </a:p>
          <a:p>
            <a:pPr>
              <a:buFont typeface="Wingdings" pitchFamily="2" charset="2"/>
              <a:buChar char="u"/>
            </a:pPr>
            <a:r>
              <a:rPr kumimoji="1" lang="ja-JP" altLang="en-US" sz="2000" dirty="0" smtClean="0"/>
              <a:t>ラオス</a:t>
            </a:r>
            <a:r>
              <a:rPr kumimoji="1" lang="ja-JP" altLang="en-US" sz="2000" dirty="0" smtClean="0"/>
              <a:t>の伝統的な焼畑は１年耕作の後、１２</a:t>
            </a:r>
            <a:r>
              <a:rPr kumimoji="1" lang="en-US" altLang="ja-JP" sz="2000" dirty="0" smtClean="0"/>
              <a:t>~</a:t>
            </a:r>
            <a:r>
              <a:rPr kumimoji="1" lang="ja-JP" altLang="en-US" sz="2000" dirty="0" smtClean="0"/>
              <a:t>１５年の休閑のサイクル。人口が増えれば外延的に耕地を拡大。</a:t>
            </a:r>
            <a:endParaRPr kumimoji="1" lang="en-US" altLang="ja-JP" sz="2000" dirty="0" smtClean="0"/>
          </a:p>
          <a:p>
            <a:pPr>
              <a:buNone/>
            </a:pPr>
            <a:endParaRPr kumimoji="1" lang="en-US" altLang="ja-JP" sz="2000" dirty="0" smtClean="0"/>
          </a:p>
          <a:p>
            <a:pPr>
              <a:buNone/>
            </a:pPr>
            <a:endParaRPr lang="en-US" altLang="ja-JP" sz="2000" dirty="0" smtClean="0"/>
          </a:p>
          <a:p>
            <a:pPr>
              <a:buNone/>
            </a:pPr>
            <a:endParaRPr kumimoji="1" lang="en-US" altLang="ja-JP" sz="2000" dirty="0" smtClean="0"/>
          </a:p>
          <a:p>
            <a:pPr>
              <a:buFont typeface="Wingdings" pitchFamily="2" charset="2"/>
              <a:buChar char="u"/>
            </a:pPr>
            <a:r>
              <a:rPr lang="ja-JP" altLang="en-US" sz="2000" dirty="0" smtClean="0"/>
              <a:t>・政府による耕地の限定で拡大が不可能に</a:t>
            </a:r>
            <a:endParaRPr lang="en-US" altLang="ja-JP" sz="2000" dirty="0" smtClean="0"/>
          </a:p>
          <a:p>
            <a:pPr>
              <a:buNone/>
            </a:pPr>
            <a:r>
              <a:rPr lang="ja-JP" altLang="en-US" sz="2000" dirty="0" smtClean="0"/>
              <a:t>　　→休閑期の短縮、連作の増加（現在は</a:t>
            </a:r>
            <a:r>
              <a:rPr lang="en-US" altLang="ja-JP" sz="2000" dirty="0" smtClean="0"/>
              <a:t>6</a:t>
            </a:r>
            <a:r>
              <a:rPr lang="ja-JP" altLang="en-US" sz="2000" dirty="0" smtClean="0"/>
              <a:t>年以下）</a:t>
            </a:r>
            <a:endParaRPr lang="en-US" altLang="ja-JP" sz="2000" dirty="0" smtClean="0"/>
          </a:p>
          <a:p>
            <a:pPr>
              <a:buNone/>
            </a:pPr>
            <a:r>
              <a:rPr kumimoji="1" lang="ja-JP" altLang="en-US" sz="2000" dirty="0" smtClean="0"/>
              <a:t>　　→生産性の低下（従来の</a:t>
            </a:r>
            <a:r>
              <a:rPr kumimoji="1" lang="en-US" altLang="ja-JP" sz="2000" dirty="0" smtClean="0"/>
              <a:t>10</a:t>
            </a:r>
            <a:r>
              <a:rPr kumimoji="1" lang="ja-JP" altLang="en-US" sz="2000" dirty="0" smtClean="0"/>
              <a:t>分の１という指摘も）</a:t>
            </a:r>
            <a:endParaRPr kumimoji="1" lang="en-US" altLang="ja-JP" sz="2000" dirty="0" smtClean="0"/>
          </a:p>
          <a:p>
            <a:pPr>
              <a:buNone/>
            </a:pPr>
            <a:r>
              <a:rPr lang="ja-JP" altLang="en-US" sz="2000" dirty="0" smtClean="0"/>
              <a:t>　　　　　　　　　　　　　　　　　　</a:t>
            </a:r>
            <a:r>
              <a:rPr lang="ja-JP" altLang="en-US" sz="2000" dirty="0" smtClean="0"/>
              <a:t>（</a:t>
            </a:r>
            <a:r>
              <a:rPr lang="ja-JP" altLang="en-US" sz="2000" dirty="0" smtClean="0"/>
              <a:t>宮本、</a:t>
            </a:r>
            <a:r>
              <a:rPr lang="en-US" altLang="ja-JP" sz="2000" dirty="0" smtClean="0"/>
              <a:t>2010</a:t>
            </a:r>
            <a:r>
              <a:rPr lang="ja-JP" altLang="en-US" sz="2000" dirty="0" smtClean="0"/>
              <a:t>）</a:t>
            </a:r>
            <a:endParaRPr kumimoji="1" lang="en-US" altLang="ja-JP" sz="2000" dirty="0" smtClean="0"/>
          </a:p>
          <a:p>
            <a:pPr>
              <a:buFont typeface="Wingdings" pitchFamily="2" charset="2"/>
              <a:buChar char="u"/>
            </a:pPr>
            <a:r>
              <a:rPr kumimoji="1" lang="ja-JP" altLang="en-US" sz="2000" dirty="0" smtClean="0"/>
              <a:t>・人口の増大</a:t>
            </a:r>
            <a:endParaRPr kumimoji="1" lang="en-US" altLang="ja-JP" sz="2000" dirty="0" smtClean="0"/>
          </a:p>
          <a:p>
            <a:pPr>
              <a:buFont typeface="Wingdings" pitchFamily="2" charset="2"/>
              <a:buChar char="u"/>
            </a:pPr>
            <a:r>
              <a:rPr kumimoji="1" lang="ja-JP" altLang="en-US" sz="2000" dirty="0" smtClean="0"/>
              <a:t>・移住政策による耕地の集中</a:t>
            </a:r>
            <a:endParaRPr kumimoji="1" lang="en-US" altLang="ja-JP" sz="2000" dirty="0" smtClean="0"/>
          </a:p>
          <a:p>
            <a:pPr>
              <a:buNone/>
            </a:pPr>
            <a:r>
              <a:rPr lang="ja-JP" altLang="en-US" sz="2000" dirty="0" smtClean="0"/>
              <a:t>　　→移住後に耕地を持てない等の問題</a:t>
            </a:r>
            <a:endParaRPr lang="en-US" altLang="ja-JP" sz="2000" dirty="0" smtClean="0"/>
          </a:p>
          <a:p>
            <a:pPr>
              <a:buNone/>
            </a:pPr>
            <a:endParaRPr kumimoji="1" lang="en-US" altLang="ja-JP" sz="2000" dirty="0" smtClean="0"/>
          </a:p>
          <a:p>
            <a:pPr>
              <a:buNone/>
            </a:pPr>
            <a:r>
              <a:rPr lang="ja-JP" altLang="en-US" sz="2000" dirty="0" smtClean="0"/>
              <a:t>　　　</a:t>
            </a:r>
            <a:r>
              <a:rPr lang="ja-JP" altLang="en-US" sz="2000" dirty="0" smtClean="0"/>
              <a:t>　　</a:t>
            </a:r>
            <a:endParaRPr lang="en-US" altLang="ja-JP" sz="2000" dirty="0" smtClean="0"/>
          </a:p>
          <a:p>
            <a:pPr>
              <a:buNone/>
            </a:pPr>
            <a:endParaRPr lang="en-US" altLang="ja-JP" sz="2000" b="1" u="sng" dirty="0" smtClean="0"/>
          </a:p>
          <a:p>
            <a:pPr>
              <a:buNone/>
            </a:pPr>
            <a:r>
              <a:rPr lang="ja-JP" altLang="en-US" sz="2000" b="1" dirty="0" smtClean="0"/>
              <a:t>　　　　　　　</a:t>
            </a:r>
            <a:r>
              <a:rPr lang="ja-JP" altLang="en-US" sz="2000" b="1" u="sng" dirty="0" smtClean="0"/>
              <a:t>焼畑</a:t>
            </a:r>
            <a:r>
              <a:rPr lang="ja-JP" altLang="en-US" sz="2000" b="1" u="sng" dirty="0" smtClean="0"/>
              <a:t>農法を続けていく事は困難</a:t>
            </a:r>
            <a:r>
              <a:rPr lang="ja-JP" altLang="en-US" sz="2000" dirty="0" smtClean="0"/>
              <a:t>になっている。</a:t>
            </a:r>
            <a:endParaRPr lang="en-US" altLang="ja-JP"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additive="base">
                                        <p:cTn id="2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 calcmode="lin" valueType="num">
                                      <p:cBhvr additive="base">
                                        <p:cTn id="2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 calcmode="lin" valueType="num">
                                      <p:cBhvr additive="base">
                                        <p:cTn id="3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anim calcmode="lin" valueType="num">
                                      <p:cBhvr additive="base">
                                        <p:cTn id="3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1600" y="260648"/>
            <a:ext cx="6172200" cy="1080120"/>
          </a:xfrm>
        </p:spPr>
        <p:txBody>
          <a:bodyPr>
            <a:normAutofit/>
          </a:bodyPr>
          <a:lstStyle/>
          <a:p>
            <a:pPr algn="l"/>
            <a:r>
              <a:rPr kumimoji="1" lang="en-US" altLang="ja-JP" sz="2400" dirty="0" smtClean="0">
                <a:solidFill>
                  <a:schemeClr val="tx1"/>
                </a:solidFill>
              </a:rPr>
              <a:t>2.</a:t>
            </a:r>
            <a:r>
              <a:rPr kumimoji="1" lang="ja-JP" altLang="en-US" sz="2400" dirty="0" smtClean="0">
                <a:solidFill>
                  <a:schemeClr val="tx1"/>
                </a:solidFill>
              </a:rPr>
              <a:t>背景調査</a:t>
            </a:r>
            <a:endParaRPr kumimoji="1" lang="ja-JP" altLang="en-US" sz="2400" dirty="0">
              <a:solidFill>
                <a:schemeClr val="tx1"/>
              </a:solidFill>
            </a:endParaRPr>
          </a:p>
        </p:txBody>
      </p:sp>
      <p:sp>
        <p:nvSpPr>
          <p:cNvPr id="3" name="サブタイトル 2"/>
          <p:cNvSpPr>
            <a:spLocks noGrp="1"/>
          </p:cNvSpPr>
          <p:nvPr>
            <p:ph type="subTitle" idx="1"/>
          </p:nvPr>
        </p:nvSpPr>
        <p:spPr>
          <a:xfrm>
            <a:off x="-252536" y="2276872"/>
            <a:ext cx="9144000" cy="2664296"/>
          </a:xfrm>
        </p:spPr>
        <p:txBody>
          <a:bodyPr>
            <a:noAutofit/>
          </a:bodyPr>
          <a:lstStyle/>
          <a:p>
            <a:pPr algn="l"/>
            <a:r>
              <a:rPr kumimoji="1" lang="ja-JP" altLang="en-US" sz="5400" dirty="0" smtClean="0"/>
              <a:t>　</a:t>
            </a:r>
            <a:r>
              <a:rPr kumimoji="1" lang="ja-JP" altLang="en-US" sz="5400" i="1" u="sng" dirty="0" smtClean="0">
                <a:solidFill>
                  <a:schemeClr val="tx1"/>
                </a:solidFill>
              </a:rPr>
              <a:t>焼き畑</a:t>
            </a:r>
            <a:r>
              <a:rPr kumimoji="1" lang="ja-JP" altLang="en-US" sz="5400" i="1" u="sng" dirty="0" smtClean="0">
                <a:solidFill>
                  <a:schemeClr val="tx1"/>
                </a:solidFill>
              </a:rPr>
              <a:t>からの移行政策は</a:t>
            </a:r>
            <a:endParaRPr kumimoji="1" lang="en-US" altLang="ja-JP" sz="5400" i="1" u="sng" dirty="0" smtClean="0">
              <a:solidFill>
                <a:schemeClr val="tx1"/>
              </a:solidFill>
            </a:endParaRPr>
          </a:p>
          <a:p>
            <a:pPr algn="l"/>
            <a:r>
              <a:rPr kumimoji="1" lang="ja-JP" altLang="en-US" sz="5400" i="1" dirty="0" smtClean="0">
                <a:solidFill>
                  <a:schemeClr val="tx1"/>
                </a:solidFill>
              </a:rPr>
              <a:t>　</a:t>
            </a:r>
            <a:r>
              <a:rPr kumimoji="1" lang="ja-JP" altLang="en-US" sz="5400" i="1" u="sng" dirty="0" smtClean="0">
                <a:solidFill>
                  <a:schemeClr val="tx1"/>
                </a:solidFill>
              </a:rPr>
              <a:t>上手く行っているのか？</a:t>
            </a:r>
            <a:endParaRPr kumimoji="1" lang="ja-JP" altLang="en-US" sz="5400" i="1" u="sng"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0" y="5733256"/>
            <a:ext cx="8964488" cy="72008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467544" y="188640"/>
            <a:ext cx="6676256" cy="792088"/>
          </a:xfrm>
        </p:spPr>
        <p:txBody>
          <a:bodyPr>
            <a:normAutofit/>
          </a:bodyPr>
          <a:lstStyle/>
          <a:p>
            <a:pPr algn="l"/>
            <a:r>
              <a:rPr lang="en-US" altLang="ja-JP" sz="2400" b="0" dirty="0" smtClean="0">
                <a:solidFill>
                  <a:prstClr val="black"/>
                </a:solidFill>
              </a:rPr>
              <a:t>2.</a:t>
            </a:r>
            <a:r>
              <a:rPr lang="ja-JP" altLang="en-US" sz="2400" b="0" dirty="0" smtClean="0">
                <a:solidFill>
                  <a:prstClr val="black"/>
                </a:solidFill>
              </a:rPr>
              <a:t>背景調査</a:t>
            </a:r>
            <a:endParaRPr kumimoji="1" lang="ja-JP" altLang="en-US" sz="2400" b="0" dirty="0"/>
          </a:p>
        </p:txBody>
      </p:sp>
      <p:sp>
        <p:nvSpPr>
          <p:cNvPr id="3" name="サブタイトル 2"/>
          <p:cNvSpPr>
            <a:spLocks noGrp="1"/>
          </p:cNvSpPr>
          <p:nvPr>
            <p:ph type="subTitle" idx="1"/>
          </p:nvPr>
        </p:nvSpPr>
        <p:spPr>
          <a:xfrm>
            <a:off x="0" y="980728"/>
            <a:ext cx="9144000" cy="5877272"/>
          </a:xfrm>
        </p:spPr>
        <p:txBody>
          <a:bodyPr>
            <a:normAutofit/>
          </a:bodyPr>
          <a:lstStyle/>
          <a:p>
            <a:pPr algn="l"/>
            <a:r>
              <a:rPr kumimoji="1" lang="en-US" altLang="ja-JP" sz="2400" dirty="0" smtClean="0">
                <a:solidFill>
                  <a:schemeClr val="tx1"/>
                </a:solidFill>
              </a:rPr>
              <a:t>§</a:t>
            </a:r>
            <a:r>
              <a:rPr kumimoji="1" lang="ja-JP" altLang="en-US" sz="2400" dirty="0" smtClean="0">
                <a:solidFill>
                  <a:schemeClr val="tx1"/>
                </a:solidFill>
              </a:rPr>
              <a:t>４．焼き畑からの移行の現状</a:t>
            </a:r>
            <a:endParaRPr kumimoji="1" lang="en-US" altLang="ja-JP" sz="2400" dirty="0" smtClean="0">
              <a:solidFill>
                <a:schemeClr val="tx1"/>
              </a:solidFill>
            </a:endParaRPr>
          </a:p>
          <a:p>
            <a:pPr algn="l"/>
            <a:endParaRPr lang="en-US" altLang="ja-JP" sz="2400" dirty="0" smtClean="0"/>
          </a:p>
          <a:p>
            <a:pPr algn="l"/>
            <a:r>
              <a:rPr kumimoji="1" lang="ja-JP" altLang="en-US" sz="2400" dirty="0" smtClean="0">
                <a:solidFill>
                  <a:schemeClr val="tx1"/>
                </a:solidFill>
              </a:rPr>
              <a:t>①政府が推奨する「換金作物」とは？</a:t>
            </a:r>
            <a:endParaRPr kumimoji="1" lang="en-US" altLang="ja-JP" sz="2400" dirty="0" smtClean="0">
              <a:solidFill>
                <a:schemeClr val="tx1"/>
              </a:solidFill>
            </a:endParaRPr>
          </a:p>
          <a:p>
            <a:pPr algn="l"/>
            <a:r>
              <a:rPr lang="ja-JP" altLang="en-US" sz="2400" dirty="0" smtClean="0">
                <a:solidFill>
                  <a:schemeClr val="tx1"/>
                </a:solidFill>
              </a:rPr>
              <a:t>　　→　キャッサバ、トウモロコシ、コーヒー豆、タバコなど</a:t>
            </a:r>
            <a:endParaRPr lang="en-US" altLang="ja-JP" sz="2400" dirty="0" smtClean="0">
              <a:solidFill>
                <a:schemeClr val="tx1"/>
              </a:solidFill>
            </a:endParaRPr>
          </a:p>
          <a:p>
            <a:pPr algn="l"/>
            <a:r>
              <a:rPr lang="ja-JP" altLang="en-US" sz="2400" dirty="0" smtClean="0">
                <a:solidFill>
                  <a:schemeClr val="tx1"/>
                </a:solidFill>
              </a:rPr>
              <a:t>　　→　中国向け輸出の増加</a:t>
            </a:r>
            <a:endParaRPr lang="en-US" altLang="ja-JP" sz="2400" dirty="0" smtClean="0">
              <a:solidFill>
                <a:schemeClr val="tx1"/>
              </a:solidFill>
            </a:endParaRPr>
          </a:p>
          <a:p>
            <a:pPr algn="l"/>
            <a:r>
              <a:rPr lang="ja-JP" altLang="en-US" sz="2400" dirty="0" smtClean="0">
                <a:solidFill>
                  <a:schemeClr val="tx1"/>
                </a:solidFill>
              </a:rPr>
              <a:t>　　→　キャッサバ、トウモロコシは燃料への転化も視野</a:t>
            </a:r>
            <a:endParaRPr kumimoji="1" lang="en-US" altLang="ja-JP" sz="2400" dirty="0" smtClean="0">
              <a:solidFill>
                <a:schemeClr val="tx1"/>
              </a:solidFill>
            </a:endParaRPr>
          </a:p>
          <a:p>
            <a:pPr algn="l"/>
            <a:r>
              <a:rPr lang="ja-JP" altLang="en-US" sz="2400" dirty="0" smtClean="0">
                <a:solidFill>
                  <a:schemeClr val="tx1"/>
                </a:solidFill>
              </a:rPr>
              <a:t>②現状の問題点</a:t>
            </a:r>
            <a:endParaRPr lang="en-US" altLang="ja-JP" sz="2400" dirty="0" smtClean="0">
              <a:solidFill>
                <a:schemeClr val="tx1"/>
              </a:solidFill>
            </a:endParaRPr>
          </a:p>
          <a:p>
            <a:pPr algn="l"/>
            <a:r>
              <a:rPr kumimoji="1" lang="ja-JP" altLang="en-US" sz="2400" dirty="0" smtClean="0">
                <a:solidFill>
                  <a:schemeClr val="tx1"/>
                </a:solidFill>
              </a:rPr>
              <a:t>　　→不安定な価格変動による経済的リスクの増大</a:t>
            </a:r>
            <a:endParaRPr kumimoji="1" lang="en-US" altLang="ja-JP" sz="2400" dirty="0" smtClean="0">
              <a:solidFill>
                <a:schemeClr val="tx1"/>
              </a:solidFill>
            </a:endParaRPr>
          </a:p>
          <a:p>
            <a:pPr algn="l"/>
            <a:r>
              <a:rPr lang="ja-JP" altLang="en-US" sz="2400" dirty="0" smtClean="0">
                <a:solidFill>
                  <a:schemeClr val="tx1"/>
                </a:solidFill>
              </a:rPr>
              <a:t>　　→大規模な畑地化、単一栽培による森林破壊</a:t>
            </a:r>
            <a:endParaRPr lang="en-US" altLang="ja-JP" sz="2400" dirty="0" smtClean="0">
              <a:solidFill>
                <a:schemeClr val="tx1"/>
              </a:solidFill>
            </a:endParaRPr>
          </a:p>
          <a:p>
            <a:pPr algn="l"/>
            <a:r>
              <a:rPr lang="ja-JP" altLang="en-US" sz="2400" dirty="0" smtClean="0">
                <a:solidFill>
                  <a:schemeClr val="tx1"/>
                </a:solidFill>
              </a:rPr>
              <a:t>　　→外国資本によるコンセッション</a:t>
            </a:r>
            <a:endParaRPr lang="en-US" altLang="ja-JP" sz="2400" dirty="0" smtClean="0">
              <a:solidFill>
                <a:schemeClr val="tx1"/>
              </a:solidFill>
            </a:endParaRPr>
          </a:p>
          <a:p>
            <a:pPr algn="l"/>
            <a:r>
              <a:rPr kumimoji="1" lang="ja-JP" altLang="en-US" sz="2400" dirty="0" smtClean="0">
                <a:solidFill>
                  <a:schemeClr val="tx1"/>
                </a:solidFill>
              </a:rPr>
              <a:t>　　</a:t>
            </a:r>
            <a:r>
              <a:rPr kumimoji="1" lang="ja-JP" altLang="en-US" sz="2400" dirty="0" smtClean="0">
                <a:solidFill>
                  <a:schemeClr val="tx1"/>
                </a:solidFill>
              </a:rPr>
              <a:t>→現金収入の停滞</a:t>
            </a:r>
            <a:r>
              <a:rPr kumimoji="1" lang="ja-JP" altLang="en-US" sz="1400" dirty="0" smtClean="0">
                <a:solidFill>
                  <a:schemeClr val="tx1"/>
                </a:solidFill>
              </a:rPr>
              <a:t>　　　　　　　　　　　　　　　　　　　　　　　（鈴木、</a:t>
            </a:r>
            <a:r>
              <a:rPr kumimoji="1" lang="en-US" altLang="ja-JP" sz="1400" dirty="0" smtClean="0">
                <a:solidFill>
                  <a:schemeClr val="tx1"/>
                </a:solidFill>
              </a:rPr>
              <a:t>2009</a:t>
            </a:r>
            <a:r>
              <a:rPr kumimoji="1" lang="ja-JP" altLang="en-US" sz="1400" dirty="0" smtClean="0">
                <a:solidFill>
                  <a:schemeClr val="tx1"/>
                </a:solidFill>
              </a:rPr>
              <a:t>）</a:t>
            </a:r>
            <a:endParaRPr kumimoji="1" lang="en-US" altLang="ja-JP" sz="2400" dirty="0" smtClean="0">
              <a:solidFill>
                <a:schemeClr val="tx1"/>
              </a:solidFill>
            </a:endParaRPr>
          </a:p>
          <a:p>
            <a:pPr algn="l"/>
            <a:endParaRPr lang="en-US" altLang="ja-JP" sz="2400" dirty="0" smtClean="0">
              <a:solidFill>
                <a:schemeClr val="tx1"/>
              </a:solidFill>
            </a:endParaRPr>
          </a:p>
          <a:p>
            <a:pPr algn="l"/>
            <a:endParaRPr lang="en-US" altLang="ja-JP" sz="3200" spc="-300" dirty="0" smtClean="0">
              <a:solidFill>
                <a:schemeClr val="tx1"/>
              </a:solidFill>
            </a:endParaRPr>
          </a:p>
          <a:p>
            <a:pPr algn="l"/>
            <a:r>
              <a:rPr lang="ja-JP" altLang="en-US" sz="3200" spc="-300" dirty="0" smtClean="0">
                <a:solidFill>
                  <a:schemeClr val="tx1"/>
                </a:solidFill>
              </a:rPr>
              <a:t>　</a:t>
            </a:r>
            <a:r>
              <a:rPr lang="ja-JP" altLang="en-US" sz="3200" spc="-300" dirty="0" smtClean="0">
                <a:solidFill>
                  <a:schemeClr val="tx1"/>
                </a:solidFill>
              </a:rPr>
              <a:t>　</a:t>
            </a:r>
            <a:r>
              <a:rPr lang="ja-JP" altLang="en-US" sz="3200" spc="-300" dirty="0" smtClean="0">
                <a:solidFill>
                  <a:schemeClr val="tx1"/>
                </a:solidFill>
              </a:rPr>
              <a:t>「</a:t>
            </a:r>
            <a:r>
              <a:rPr lang="ja-JP" altLang="en-US" sz="2400" u="sng" spc="-300" dirty="0" smtClean="0">
                <a:solidFill>
                  <a:schemeClr val="tx1"/>
                </a:solidFill>
              </a:rPr>
              <a:t>豊かさの中の貧困」⇒「市場原理の中での絶対的貧困</a:t>
            </a:r>
            <a:r>
              <a:rPr lang="ja-JP" altLang="en-US" sz="2400" u="sng" spc="-300" dirty="0" smtClean="0">
                <a:solidFill>
                  <a:schemeClr val="tx1"/>
                </a:solidFill>
              </a:rPr>
              <a:t>」？</a:t>
            </a:r>
            <a:endParaRPr kumimoji="1" lang="en-US" altLang="ja-JP" sz="2400" u="sng" spc="-300" dirty="0" smtClean="0">
              <a:solidFill>
                <a:schemeClr val="tx1"/>
              </a:solidFill>
            </a:endParaRPr>
          </a:p>
          <a:p>
            <a:pPr algn="l"/>
            <a:endParaRPr kumimoji="1" lang="en-US" altLang="ja-JP" sz="2400" dirty="0" smtClean="0"/>
          </a:p>
          <a:p>
            <a:pPr algn="l"/>
            <a:endParaRPr kumimoji="1" lang="en-US" altLang="ja-JP" sz="2400" dirty="0" smtClean="0"/>
          </a:p>
          <a:p>
            <a:pPr algn="l"/>
            <a:endParaRPr kumimoji="1"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 calcmode="lin" valueType="num">
                                      <p:cBhvr additive="base">
                                        <p:cTn id="4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850106"/>
          </a:xfrm>
        </p:spPr>
        <p:txBody>
          <a:bodyPr>
            <a:normAutofit/>
          </a:bodyPr>
          <a:lstStyle/>
          <a:p>
            <a:r>
              <a:rPr lang="en-US" altLang="ja-JP" sz="2400" b="1" dirty="0" smtClean="0">
                <a:solidFill>
                  <a:prstClr val="black"/>
                </a:solidFill>
              </a:rPr>
              <a:t>2.</a:t>
            </a:r>
            <a:r>
              <a:rPr lang="ja-JP" altLang="en-US" sz="2400" b="1" dirty="0" smtClean="0">
                <a:solidFill>
                  <a:prstClr val="black"/>
                </a:solidFill>
              </a:rPr>
              <a:t>背景調査</a:t>
            </a:r>
            <a:endParaRPr kumimoji="1" lang="ja-JP" altLang="en-US" sz="2400" dirty="0"/>
          </a:p>
        </p:txBody>
      </p:sp>
      <p:sp>
        <p:nvSpPr>
          <p:cNvPr id="3" name="コンテンツ プレースホルダ 2"/>
          <p:cNvSpPr>
            <a:spLocks noGrp="1"/>
          </p:cNvSpPr>
          <p:nvPr>
            <p:ph sz="quarter" idx="1"/>
          </p:nvPr>
        </p:nvSpPr>
        <p:spPr>
          <a:xfrm>
            <a:off x="179512" y="2708920"/>
            <a:ext cx="8964488" cy="3765032"/>
          </a:xfrm>
        </p:spPr>
        <p:txBody>
          <a:bodyPr>
            <a:normAutofit/>
          </a:bodyPr>
          <a:lstStyle/>
          <a:p>
            <a:pPr>
              <a:buNone/>
            </a:pPr>
            <a:r>
              <a:rPr kumimoji="1" lang="ja-JP" altLang="en-US" sz="4400" b="1" i="1" u="sng" dirty="0" smtClean="0"/>
              <a:t>近年、ラオスにおいては天然ゴム</a:t>
            </a:r>
            <a:endParaRPr kumimoji="1" lang="en-US" altLang="ja-JP" sz="4400" b="1" i="1" u="sng" dirty="0" smtClean="0"/>
          </a:p>
          <a:p>
            <a:pPr algn="ctr">
              <a:buNone/>
            </a:pPr>
            <a:r>
              <a:rPr kumimoji="1" lang="ja-JP" altLang="en-US" sz="4400" b="1" i="1" u="sng" dirty="0" smtClean="0"/>
              <a:t>の植林が急激に拡大している</a:t>
            </a:r>
            <a:endParaRPr kumimoji="1" lang="ja-JP" altLang="en-US" sz="4400" b="1" i="1" u="sn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srcRect/>
          <a:stretch>
            <a:fillRect/>
          </a:stretch>
        </p:blipFill>
        <p:spPr bwMode="auto">
          <a:xfrm>
            <a:off x="179512" y="1844824"/>
            <a:ext cx="4648810" cy="5013176"/>
          </a:xfrm>
          <a:prstGeom prst="rect">
            <a:avLst/>
          </a:prstGeom>
          <a:noFill/>
          <a:ln w="9525">
            <a:noFill/>
            <a:miter lim="800000"/>
            <a:headEnd/>
            <a:tailEnd/>
          </a:ln>
        </p:spPr>
      </p:pic>
      <p:sp>
        <p:nvSpPr>
          <p:cNvPr id="11" name="円/楕円 10"/>
          <p:cNvSpPr/>
          <p:nvPr/>
        </p:nvSpPr>
        <p:spPr>
          <a:xfrm>
            <a:off x="4716016" y="5373216"/>
            <a:ext cx="1872208" cy="93610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4211960" y="3645024"/>
            <a:ext cx="1584176" cy="43204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275856" y="2276872"/>
            <a:ext cx="3528392"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7467600" cy="922114"/>
          </a:xfrm>
        </p:spPr>
        <p:txBody>
          <a:bodyPr>
            <a:normAutofit/>
          </a:bodyPr>
          <a:lstStyle/>
          <a:p>
            <a:r>
              <a:rPr lang="en-US" altLang="ja-JP" sz="2400" b="1" dirty="0" smtClean="0">
                <a:solidFill>
                  <a:prstClr val="black"/>
                </a:solidFill>
              </a:rPr>
              <a:t>2.</a:t>
            </a:r>
            <a:r>
              <a:rPr lang="ja-JP" altLang="en-US" sz="2400" b="1" dirty="0" smtClean="0">
                <a:solidFill>
                  <a:prstClr val="black"/>
                </a:solidFill>
              </a:rPr>
              <a:t>背景調査</a:t>
            </a:r>
            <a:endParaRPr kumimoji="1" lang="ja-JP" altLang="en-US" sz="2400" dirty="0"/>
          </a:p>
        </p:txBody>
      </p:sp>
      <p:sp>
        <p:nvSpPr>
          <p:cNvPr id="3" name="テキスト ボックス 2"/>
          <p:cNvSpPr txBox="1"/>
          <p:nvPr/>
        </p:nvSpPr>
        <p:spPr>
          <a:xfrm>
            <a:off x="251520" y="1268760"/>
            <a:ext cx="8640960" cy="2123658"/>
          </a:xfrm>
          <a:prstGeom prst="rect">
            <a:avLst/>
          </a:prstGeom>
          <a:noFill/>
        </p:spPr>
        <p:txBody>
          <a:bodyPr wrap="square" rtlCol="0">
            <a:spAutoFit/>
          </a:bodyPr>
          <a:lstStyle/>
          <a:p>
            <a:r>
              <a:rPr kumimoji="1" lang="en-US" altLang="ja-JP" sz="2400" dirty="0" smtClean="0"/>
              <a:t>§</a:t>
            </a:r>
            <a:r>
              <a:rPr kumimoji="1" lang="ja-JP" altLang="en-US" sz="2400" dirty="0" smtClean="0"/>
              <a:t>５．ラオスにおけるゴム栽培の急速な拡大</a:t>
            </a:r>
            <a:endParaRPr kumimoji="1" lang="en-US" altLang="ja-JP" sz="2400" dirty="0" smtClean="0"/>
          </a:p>
          <a:p>
            <a:endParaRPr kumimoji="1" lang="en-US" altLang="ja-JP" sz="3200" dirty="0" smtClean="0"/>
          </a:p>
          <a:p>
            <a:endParaRPr lang="en-US" altLang="ja-JP" sz="2000" dirty="0" smtClean="0"/>
          </a:p>
          <a:p>
            <a:endParaRPr kumimoji="1" lang="en-US" altLang="ja-JP" sz="2000" dirty="0" smtClean="0"/>
          </a:p>
          <a:p>
            <a:endParaRPr lang="en-US" altLang="ja-JP" dirty="0" smtClean="0"/>
          </a:p>
          <a:p>
            <a:endParaRPr kumimoji="1" lang="ja-JP" altLang="en-US" dirty="0"/>
          </a:p>
        </p:txBody>
      </p:sp>
      <p:sp>
        <p:nvSpPr>
          <p:cNvPr id="5" name="正方形/長方形 4"/>
          <p:cNvSpPr/>
          <p:nvPr/>
        </p:nvSpPr>
        <p:spPr>
          <a:xfrm>
            <a:off x="179512" y="4797152"/>
            <a:ext cx="2592288" cy="2060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563888" y="2348880"/>
            <a:ext cx="3744416" cy="646331"/>
          </a:xfrm>
          <a:prstGeom prst="rect">
            <a:avLst/>
          </a:prstGeom>
          <a:noFill/>
        </p:spPr>
        <p:txBody>
          <a:bodyPr wrap="square" rtlCol="0">
            <a:spAutoFit/>
          </a:bodyPr>
          <a:lstStyle/>
          <a:p>
            <a:r>
              <a:rPr kumimoji="1" lang="ja-JP" altLang="en-US" dirty="0" smtClean="0"/>
              <a:t>北部　</a:t>
            </a:r>
            <a:endParaRPr kumimoji="1" lang="en-US" altLang="ja-JP" dirty="0" smtClean="0"/>
          </a:p>
          <a:p>
            <a:r>
              <a:rPr lang="en-US" altLang="ja-JP" dirty="0" smtClean="0"/>
              <a:t>7.3</a:t>
            </a:r>
            <a:r>
              <a:rPr lang="ja-JP" altLang="en-US" dirty="0" smtClean="0"/>
              <a:t>倍（</a:t>
            </a:r>
            <a:r>
              <a:rPr lang="en-US" altLang="ja-JP" dirty="0" smtClean="0"/>
              <a:t>2000</a:t>
            </a:r>
            <a:r>
              <a:rPr lang="ja-JP" altLang="en-US" dirty="0" smtClean="0"/>
              <a:t>→</a:t>
            </a:r>
            <a:r>
              <a:rPr lang="en-US" altLang="ja-JP" dirty="0" smtClean="0"/>
              <a:t>2010</a:t>
            </a:r>
            <a:r>
              <a:rPr lang="ja-JP" altLang="en-US" dirty="0" smtClean="0"/>
              <a:t>見通し）</a:t>
            </a:r>
            <a:endParaRPr kumimoji="1" lang="ja-JP" altLang="en-US" dirty="0"/>
          </a:p>
        </p:txBody>
      </p:sp>
      <p:sp>
        <p:nvSpPr>
          <p:cNvPr id="7" name="テキスト ボックス 6"/>
          <p:cNvSpPr txBox="1"/>
          <p:nvPr/>
        </p:nvSpPr>
        <p:spPr>
          <a:xfrm>
            <a:off x="4355976" y="3717032"/>
            <a:ext cx="2304256" cy="369332"/>
          </a:xfrm>
          <a:prstGeom prst="rect">
            <a:avLst/>
          </a:prstGeom>
          <a:noFill/>
        </p:spPr>
        <p:txBody>
          <a:bodyPr wrap="square" rtlCol="0">
            <a:spAutoFit/>
          </a:bodyPr>
          <a:lstStyle/>
          <a:p>
            <a:r>
              <a:rPr kumimoji="1" lang="ja-JP" altLang="en-US" dirty="0" smtClean="0"/>
              <a:t>中部　</a:t>
            </a:r>
            <a:r>
              <a:rPr kumimoji="1" lang="en-US" altLang="ja-JP" dirty="0" smtClean="0"/>
              <a:t>3.5</a:t>
            </a:r>
            <a:r>
              <a:rPr kumimoji="1" lang="ja-JP" altLang="en-US" dirty="0" smtClean="0"/>
              <a:t>倍</a:t>
            </a:r>
            <a:endParaRPr kumimoji="1" lang="ja-JP" altLang="en-US" dirty="0"/>
          </a:p>
        </p:txBody>
      </p:sp>
      <p:sp>
        <p:nvSpPr>
          <p:cNvPr id="8" name="テキスト ボックス 7"/>
          <p:cNvSpPr txBox="1"/>
          <p:nvPr/>
        </p:nvSpPr>
        <p:spPr>
          <a:xfrm>
            <a:off x="4932040" y="5661248"/>
            <a:ext cx="2952328" cy="369332"/>
          </a:xfrm>
          <a:prstGeom prst="rect">
            <a:avLst/>
          </a:prstGeom>
          <a:noFill/>
        </p:spPr>
        <p:txBody>
          <a:bodyPr wrap="square" rtlCol="0">
            <a:spAutoFit/>
          </a:bodyPr>
          <a:lstStyle/>
          <a:p>
            <a:r>
              <a:rPr kumimoji="1" lang="ja-JP" altLang="en-US" dirty="0" smtClean="0"/>
              <a:t>南部　</a:t>
            </a:r>
            <a:r>
              <a:rPr lang="en-US" altLang="ja-JP" dirty="0" smtClean="0"/>
              <a:t>6.0</a:t>
            </a:r>
            <a:r>
              <a:rPr lang="ja-JP" altLang="en-US" dirty="0" smtClean="0"/>
              <a:t>倍</a:t>
            </a:r>
            <a:endParaRPr kumimoji="1" lang="ja-JP" altLang="en-US" dirty="0"/>
          </a:p>
        </p:txBody>
      </p:sp>
      <p:sp>
        <p:nvSpPr>
          <p:cNvPr id="12" name="テキスト ボックス 11"/>
          <p:cNvSpPr txBox="1"/>
          <p:nvPr/>
        </p:nvSpPr>
        <p:spPr>
          <a:xfrm>
            <a:off x="5940152" y="4581128"/>
            <a:ext cx="2664296" cy="369332"/>
          </a:xfrm>
          <a:prstGeom prst="rect">
            <a:avLst/>
          </a:prstGeom>
          <a:noFill/>
        </p:spPr>
        <p:txBody>
          <a:bodyPr wrap="square" rtlCol="0">
            <a:spAutoFit/>
          </a:bodyPr>
          <a:lstStyle/>
          <a:p>
            <a:pPr algn="r"/>
            <a:r>
              <a:rPr kumimoji="1" lang="ja-JP" altLang="en-US" dirty="0" smtClean="0"/>
              <a:t>（鈴木、</a:t>
            </a:r>
            <a:r>
              <a:rPr kumimoji="1" lang="en-US" altLang="ja-JP" dirty="0" smtClean="0"/>
              <a:t>2009</a:t>
            </a:r>
            <a:r>
              <a:rPr kumimoji="1" lang="ja-JP" altLang="en-US" dirty="0" smtClean="0"/>
              <a:t>）</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476672"/>
            <a:ext cx="8496944" cy="1754326"/>
          </a:xfrm>
          <a:prstGeom prst="rect">
            <a:avLst/>
          </a:prstGeom>
          <a:noFill/>
        </p:spPr>
        <p:txBody>
          <a:bodyPr wrap="square" rtlCol="0">
            <a:spAutoFit/>
          </a:bodyPr>
          <a:lstStyle/>
          <a:p>
            <a:r>
              <a:rPr kumimoji="1" lang="en-US" altLang="ja-JP" sz="2400" dirty="0" smtClean="0"/>
              <a:t>2.</a:t>
            </a:r>
            <a:r>
              <a:rPr kumimoji="1" lang="ja-JP" altLang="en-US" sz="2400" dirty="0" smtClean="0"/>
              <a:t>背景調査</a:t>
            </a:r>
            <a:endParaRPr kumimoji="1" lang="en-US" altLang="ja-JP" sz="2400" dirty="0" smtClean="0"/>
          </a:p>
          <a:p>
            <a:endParaRPr lang="en-US" altLang="ja-JP" sz="2400" dirty="0" smtClean="0"/>
          </a:p>
          <a:p>
            <a:r>
              <a:rPr kumimoji="1" lang="ja-JP" altLang="en-US" sz="2000" dirty="0" smtClean="0"/>
              <a:t>        （図）北部ルアンナムタ</a:t>
            </a:r>
            <a:r>
              <a:rPr kumimoji="1" lang="en-US" altLang="ja-JP" sz="2000" dirty="0" smtClean="0"/>
              <a:t>―</a:t>
            </a:r>
            <a:r>
              <a:rPr kumimoji="1" lang="ja-JP" altLang="en-US" sz="2000" dirty="0" smtClean="0"/>
              <a:t>県における天然ゴム栽培面積の変化</a:t>
            </a:r>
            <a:endParaRPr kumimoji="1" lang="en-US" altLang="ja-JP" sz="2000" dirty="0" smtClean="0"/>
          </a:p>
          <a:p>
            <a:endParaRPr lang="en-US" altLang="ja-JP" sz="2000" dirty="0" smtClean="0"/>
          </a:p>
          <a:p>
            <a:endParaRPr kumimoji="1" lang="en-US" altLang="ja-JP" sz="2000" dirty="0" smtClean="0"/>
          </a:p>
        </p:txBody>
      </p:sp>
      <p:pic>
        <p:nvPicPr>
          <p:cNvPr id="3" name="図 2"/>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547664" y="1772816"/>
            <a:ext cx="6120680" cy="4464496"/>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850106"/>
          </a:xfrm>
        </p:spPr>
        <p:txBody>
          <a:bodyPr>
            <a:normAutofit/>
          </a:bodyPr>
          <a:lstStyle/>
          <a:p>
            <a:r>
              <a:rPr lang="en-US" altLang="ja-JP" sz="2400" b="1" dirty="0" smtClean="0">
                <a:solidFill>
                  <a:prstClr val="black"/>
                </a:solidFill>
              </a:rPr>
              <a:t>2.</a:t>
            </a:r>
            <a:r>
              <a:rPr lang="ja-JP" altLang="en-US" sz="2400" b="1" dirty="0" smtClean="0">
                <a:solidFill>
                  <a:prstClr val="black"/>
                </a:solidFill>
              </a:rPr>
              <a:t>背景調査</a:t>
            </a:r>
            <a:endParaRPr kumimoji="1" lang="ja-JP" altLang="en-US" sz="2400" dirty="0"/>
          </a:p>
        </p:txBody>
      </p:sp>
      <p:sp>
        <p:nvSpPr>
          <p:cNvPr id="3" name="テキスト ボックス 2"/>
          <p:cNvSpPr txBox="1"/>
          <p:nvPr/>
        </p:nvSpPr>
        <p:spPr>
          <a:xfrm>
            <a:off x="323528" y="1196752"/>
            <a:ext cx="3312368" cy="461665"/>
          </a:xfrm>
          <a:prstGeom prst="rect">
            <a:avLst/>
          </a:prstGeom>
          <a:noFill/>
        </p:spPr>
        <p:txBody>
          <a:bodyPr wrap="square" rtlCol="0">
            <a:spAutoFit/>
          </a:bodyPr>
          <a:lstStyle/>
          <a:p>
            <a:r>
              <a:rPr lang="ja-JP" altLang="en-US" sz="2400" i="1" u="sng" dirty="0" smtClean="0"/>
              <a:t>なぜか！</a:t>
            </a:r>
            <a:r>
              <a:rPr lang="ja-JP" altLang="en-US" sz="2400" i="1" u="sng" dirty="0" smtClean="0"/>
              <a:t>？</a:t>
            </a:r>
            <a:r>
              <a:rPr lang="en-US" altLang="ja-JP" sz="2400" i="1" u="sng" dirty="0" err="1" smtClean="0"/>
              <a:t>―</a:t>
            </a:r>
            <a:r>
              <a:rPr lang="ja-JP" altLang="en-US" sz="2400" i="1" u="sng" dirty="0" smtClean="0"/>
              <a:t>背景要因</a:t>
            </a:r>
            <a:endParaRPr kumimoji="1" lang="ja-JP" altLang="en-US" sz="2400" i="1" u="sng" dirty="0"/>
          </a:p>
        </p:txBody>
      </p:sp>
      <p:sp>
        <p:nvSpPr>
          <p:cNvPr id="4" name="テキスト ボックス 3"/>
          <p:cNvSpPr txBox="1"/>
          <p:nvPr/>
        </p:nvSpPr>
        <p:spPr>
          <a:xfrm>
            <a:off x="539552" y="1772816"/>
            <a:ext cx="8604448" cy="4431983"/>
          </a:xfrm>
          <a:prstGeom prst="rect">
            <a:avLst/>
          </a:prstGeom>
          <a:noFill/>
        </p:spPr>
        <p:txBody>
          <a:bodyPr wrap="square" rtlCol="0">
            <a:spAutoFit/>
          </a:bodyPr>
          <a:lstStyle/>
          <a:p>
            <a:r>
              <a:rPr kumimoji="1" lang="ja-JP" altLang="en-US" sz="2000" b="1" u="sng" dirty="0" smtClean="0"/>
              <a:t>①国際的なゴム価格上昇</a:t>
            </a:r>
            <a:endParaRPr kumimoji="1" lang="en-US" altLang="ja-JP" sz="2000" b="1" u="sng" dirty="0" smtClean="0"/>
          </a:p>
          <a:p>
            <a:r>
              <a:rPr lang="ja-JP" altLang="en-US" sz="2000" dirty="0" smtClean="0"/>
              <a:t>→背景には中国での自動車・機械需要急増</a:t>
            </a:r>
            <a:endParaRPr lang="en-US" altLang="ja-JP" sz="2000" dirty="0" smtClean="0"/>
          </a:p>
          <a:p>
            <a:endParaRPr lang="en-US" altLang="ja-JP" sz="2000" dirty="0" smtClean="0"/>
          </a:p>
          <a:p>
            <a:endParaRPr lang="en-US" altLang="ja-JP" sz="2000" dirty="0" smtClean="0"/>
          </a:p>
          <a:p>
            <a:endParaRPr lang="en-US" altLang="ja-JP" sz="2000" dirty="0" smtClean="0"/>
          </a:p>
          <a:p>
            <a:endParaRPr lang="en-US" altLang="ja-JP" sz="2000" dirty="0" smtClean="0"/>
          </a:p>
          <a:p>
            <a:endParaRPr lang="en-US" altLang="ja-JP" sz="2000" dirty="0" smtClean="0"/>
          </a:p>
          <a:p>
            <a:endParaRPr lang="en-US" altLang="ja-JP" sz="2000" dirty="0" smtClean="0"/>
          </a:p>
          <a:p>
            <a:endParaRPr lang="en-US" altLang="ja-JP" sz="2000" dirty="0" smtClean="0"/>
          </a:p>
          <a:p>
            <a:r>
              <a:rPr lang="ja-JP" altLang="en-US" sz="2000" dirty="0" smtClean="0"/>
              <a:t>　　　　　　　　　　　　　　　　　　　　　　　　　　　　　　　　　　　　　　　　</a:t>
            </a:r>
            <a:endParaRPr lang="en-US" altLang="ja-JP" sz="2000" dirty="0" smtClean="0"/>
          </a:p>
          <a:p>
            <a:endParaRPr lang="en-US" altLang="ja-JP" sz="2400" dirty="0" smtClean="0"/>
          </a:p>
          <a:p>
            <a:endParaRPr kumimoji="1" lang="en-US" altLang="ja-JP" sz="2000" dirty="0" smtClean="0"/>
          </a:p>
          <a:p>
            <a:r>
              <a:rPr lang="ja-JP" altLang="en-US" sz="2000" dirty="0" smtClean="0"/>
              <a:t>　　　　　　　　　　　　　　　　　　　　　　　　　　　　　　　　　　　　　</a:t>
            </a:r>
            <a:r>
              <a:rPr lang="ja-JP" altLang="en-US" dirty="0" smtClean="0"/>
              <a:t>（</a:t>
            </a:r>
            <a:r>
              <a:rPr lang="en-US" altLang="ja-JP" dirty="0" smtClean="0"/>
              <a:t>IMF,</a:t>
            </a:r>
            <a:r>
              <a:rPr lang="ja-JP" altLang="en-US" dirty="0" smtClean="0"/>
              <a:t>　</a:t>
            </a:r>
            <a:r>
              <a:rPr lang="en-US" altLang="ja-JP" dirty="0" smtClean="0"/>
              <a:t>2010</a:t>
            </a:r>
            <a:r>
              <a:rPr lang="ja-JP" altLang="en-US" dirty="0" smtClean="0"/>
              <a:t>）</a:t>
            </a:r>
            <a:endParaRPr lang="en-US" altLang="ja-JP" sz="2000" dirty="0" smtClean="0"/>
          </a:p>
        </p:txBody>
      </p:sp>
      <p:pic>
        <p:nvPicPr>
          <p:cNvPr id="49154" name="図 0" descr="ゴム価格の推移（年次：1980～2010年）.csvby IMF.png"/>
          <p:cNvPicPr>
            <a:picLocks noChangeAspect="1" noChangeArrowheads="1"/>
          </p:cNvPicPr>
          <p:nvPr/>
        </p:nvPicPr>
        <p:blipFill>
          <a:blip r:embed="rId3" cstate="print"/>
          <a:srcRect/>
          <a:stretch>
            <a:fillRect/>
          </a:stretch>
        </p:blipFill>
        <p:spPr bwMode="auto">
          <a:xfrm>
            <a:off x="1043608" y="2564904"/>
            <a:ext cx="6336704" cy="31683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9154"/>
                                        </p:tgtEl>
                                        <p:attrNameLst>
                                          <p:attrName>style.visibility</p:attrName>
                                        </p:attrNameLst>
                                      </p:cBhvr>
                                      <p:to>
                                        <p:strVal val="visible"/>
                                      </p:to>
                                    </p:set>
                                    <p:anim calcmode="lin" valueType="num">
                                      <p:cBhvr additive="base">
                                        <p:cTn id="17" dur="500" fill="hold"/>
                                        <p:tgtEl>
                                          <p:spTgt spid="49154"/>
                                        </p:tgtEl>
                                        <p:attrNameLst>
                                          <p:attrName>ppt_x</p:attrName>
                                        </p:attrNameLst>
                                      </p:cBhvr>
                                      <p:tavLst>
                                        <p:tav tm="0">
                                          <p:val>
                                            <p:strVal val="#ppt_x"/>
                                          </p:val>
                                        </p:tav>
                                        <p:tav tm="100000">
                                          <p:val>
                                            <p:strVal val="#ppt_x"/>
                                          </p:val>
                                        </p:tav>
                                      </p:tavLst>
                                    </p:anim>
                                    <p:anim calcmode="lin" valueType="num">
                                      <p:cBhvr additive="base">
                                        <p:cTn id="18" dur="500" fill="hold"/>
                                        <p:tgtEl>
                                          <p:spTgt spid="49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548680"/>
            <a:ext cx="8064896" cy="5909310"/>
          </a:xfrm>
          <a:prstGeom prst="rect">
            <a:avLst/>
          </a:prstGeom>
          <a:noFill/>
        </p:spPr>
        <p:txBody>
          <a:bodyPr wrap="square" rtlCol="0">
            <a:spAutoFit/>
          </a:bodyPr>
          <a:lstStyle/>
          <a:p>
            <a:r>
              <a:rPr lang="ja-JP" altLang="en-US" b="1" u="sng" dirty="0" smtClean="0"/>
              <a:t>②中国における需要の急増</a:t>
            </a:r>
            <a:endParaRPr lang="en-US" altLang="ja-JP" b="1" u="sng" dirty="0" smtClean="0"/>
          </a:p>
          <a:p>
            <a:endParaRPr lang="en-US" altLang="ja-JP" b="1" u="sng" dirty="0" smtClean="0"/>
          </a:p>
          <a:p>
            <a:endParaRPr lang="en-US" altLang="ja-JP" b="1" u="sng" dirty="0" smtClean="0"/>
          </a:p>
          <a:p>
            <a:endParaRPr lang="en-US" altLang="ja-JP" b="1" u="sng" dirty="0" smtClean="0"/>
          </a:p>
          <a:p>
            <a:endParaRPr lang="en-US" altLang="ja-JP" b="1" u="sng" dirty="0" smtClean="0"/>
          </a:p>
          <a:p>
            <a:endParaRPr lang="en-US" altLang="ja-JP" b="1" u="sng" dirty="0" smtClean="0"/>
          </a:p>
          <a:p>
            <a:endParaRPr lang="en-US" altLang="ja-JP" b="1" u="sng" dirty="0" smtClean="0"/>
          </a:p>
          <a:p>
            <a:endParaRPr lang="en-US" altLang="ja-JP" b="1" u="sng" dirty="0" smtClean="0"/>
          </a:p>
          <a:p>
            <a:endParaRPr lang="en-US" altLang="ja-JP" b="1" u="sng" dirty="0" smtClean="0"/>
          </a:p>
          <a:p>
            <a:endParaRPr lang="en-US" altLang="ja-JP" b="1" u="sng" dirty="0" smtClean="0"/>
          </a:p>
          <a:p>
            <a:endParaRPr lang="en-US" altLang="ja-JP" b="1" u="sng" dirty="0" smtClean="0"/>
          </a:p>
          <a:p>
            <a:endParaRPr lang="en-US" altLang="ja-JP" b="1" u="sng" dirty="0" smtClean="0"/>
          </a:p>
          <a:p>
            <a:endParaRPr lang="en-US" altLang="ja-JP" b="1" u="sng" dirty="0" smtClean="0"/>
          </a:p>
          <a:p>
            <a:endParaRPr lang="en-US" altLang="ja-JP" b="1" u="sng" dirty="0" smtClean="0"/>
          </a:p>
          <a:p>
            <a:endParaRPr lang="en-US" altLang="ja-JP" b="1" u="sng" dirty="0" smtClean="0"/>
          </a:p>
          <a:p>
            <a:endParaRPr lang="en-US" altLang="ja-JP" b="1" u="sng" dirty="0" smtClean="0"/>
          </a:p>
          <a:p>
            <a:endParaRPr lang="en-US" altLang="ja-JP" b="1" u="sng" dirty="0" smtClean="0"/>
          </a:p>
          <a:p>
            <a:endParaRPr lang="en-US" altLang="ja-JP" b="1" u="sng" dirty="0" smtClean="0"/>
          </a:p>
          <a:p>
            <a:endParaRPr lang="en-US" altLang="ja-JP" b="1" u="sng" dirty="0" smtClean="0"/>
          </a:p>
          <a:p>
            <a:r>
              <a:rPr lang="ja-JP" altLang="en-US" b="1" u="sng" dirty="0" smtClean="0"/>
              <a:t>③北部</a:t>
            </a:r>
            <a:r>
              <a:rPr lang="ja-JP" altLang="en-US" b="1" u="sng" dirty="0" smtClean="0"/>
              <a:t>を中心とした成功実例</a:t>
            </a:r>
          </a:p>
          <a:p>
            <a:endParaRPr kumimoji="1" lang="ja-JP" altLang="en-US" dirty="0"/>
          </a:p>
        </p:txBody>
      </p:sp>
      <p:pic>
        <p:nvPicPr>
          <p:cNvPr id="3" name="図 2"/>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115616" y="1052736"/>
            <a:ext cx="6480720" cy="43204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9" end="19"/>
                                            </p:txEl>
                                          </p:spTgt>
                                        </p:tgtEl>
                                        <p:attrNameLst>
                                          <p:attrName>style.visibility</p:attrName>
                                        </p:attrNameLst>
                                      </p:cBhvr>
                                      <p:to>
                                        <p:strVal val="visible"/>
                                      </p:to>
                                    </p:set>
                                    <p:anim calcmode="lin" valueType="num">
                                      <p:cBhvr additive="base">
                                        <p:cTn id="19" dur="500" fill="hold"/>
                                        <p:tgtEl>
                                          <p:spTgt spid="2">
                                            <p:txEl>
                                              <p:pRg st="19" end="1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7467600" cy="922114"/>
          </a:xfrm>
        </p:spPr>
        <p:txBody>
          <a:bodyPr>
            <a:normAutofit/>
          </a:bodyPr>
          <a:lstStyle/>
          <a:p>
            <a:r>
              <a:rPr lang="en-US" altLang="ja-JP" sz="2400" b="1" dirty="0" smtClean="0">
                <a:solidFill>
                  <a:prstClr val="black"/>
                </a:solidFill>
              </a:rPr>
              <a:t>2.</a:t>
            </a:r>
            <a:r>
              <a:rPr lang="ja-JP" altLang="en-US" sz="2400" b="1" dirty="0" smtClean="0">
                <a:solidFill>
                  <a:prstClr val="black"/>
                </a:solidFill>
              </a:rPr>
              <a:t>背景調査</a:t>
            </a:r>
            <a:endParaRPr kumimoji="1" lang="ja-JP" altLang="en-US" sz="2400" dirty="0"/>
          </a:p>
        </p:txBody>
      </p:sp>
      <p:sp>
        <p:nvSpPr>
          <p:cNvPr id="3" name="コンテンツ プレースホルダ 2"/>
          <p:cNvSpPr>
            <a:spLocks noGrp="1"/>
          </p:cNvSpPr>
          <p:nvPr>
            <p:ph sz="quarter" idx="1"/>
          </p:nvPr>
        </p:nvSpPr>
        <p:spPr>
          <a:xfrm>
            <a:off x="457200" y="1124744"/>
            <a:ext cx="8291264" cy="5349208"/>
          </a:xfrm>
        </p:spPr>
        <p:txBody>
          <a:bodyPr>
            <a:normAutofit/>
          </a:bodyPr>
          <a:lstStyle/>
          <a:p>
            <a:pPr>
              <a:buNone/>
            </a:pPr>
            <a:r>
              <a:rPr kumimoji="1" lang="en-US" altLang="ja-JP" sz="2400" b="1" dirty="0" smtClean="0"/>
              <a:t>§</a:t>
            </a:r>
            <a:r>
              <a:rPr kumimoji="1" lang="ja-JP" altLang="en-US" sz="2400" b="1" dirty="0" smtClean="0"/>
              <a:t>６．ゴム栽培の成功事例</a:t>
            </a:r>
            <a:endParaRPr kumimoji="1" lang="en-US" altLang="ja-JP" sz="2400" b="1" dirty="0" smtClean="0"/>
          </a:p>
          <a:p>
            <a:pPr algn="r">
              <a:buNone/>
            </a:pPr>
            <a:r>
              <a:rPr lang="ja-JP" altLang="en-US" dirty="0" smtClean="0"/>
              <a:t>　　　</a:t>
            </a:r>
            <a:r>
              <a:rPr lang="ja-JP" altLang="en-US" sz="1800" dirty="0" smtClean="0"/>
              <a:t>（鈴木、</a:t>
            </a:r>
            <a:r>
              <a:rPr lang="en-US" altLang="ja-JP" sz="1800" dirty="0" smtClean="0"/>
              <a:t>2009</a:t>
            </a:r>
            <a:r>
              <a:rPr lang="ja-JP" altLang="en-US" sz="1800" dirty="0" smtClean="0"/>
              <a:t>　のフィールド・ワークによる）</a:t>
            </a:r>
            <a:endParaRPr lang="en-US" altLang="ja-JP" dirty="0" smtClean="0"/>
          </a:p>
          <a:p>
            <a:pPr>
              <a:buNone/>
            </a:pPr>
            <a:r>
              <a:rPr lang="ja-JP" altLang="ja-JP" sz="2400" b="1" u="sng" dirty="0" smtClean="0"/>
              <a:t>☆</a:t>
            </a:r>
            <a:r>
              <a:rPr lang="ja-JP" altLang="en-US" sz="2400" b="1" u="sng" dirty="0" smtClean="0"/>
              <a:t>北部</a:t>
            </a:r>
            <a:r>
              <a:rPr lang="ja-JP" altLang="ja-JP" sz="2400" b="1" u="sng" dirty="0" smtClean="0"/>
              <a:t>ルアンナムタ―県ハットニャーオ村</a:t>
            </a:r>
            <a:r>
              <a:rPr lang="ja-JP" altLang="en-US" sz="2400" dirty="0" smtClean="0"/>
              <a:t>の事例</a:t>
            </a:r>
            <a:endParaRPr lang="ja-JP" altLang="ja-JP" sz="2400" b="1" u="sng" dirty="0" smtClean="0"/>
          </a:p>
          <a:p>
            <a:r>
              <a:rPr lang="ja-JP" altLang="ja-JP" sz="2400" dirty="0" smtClean="0"/>
              <a:t>モン族（ウドムサイ県にて焼き畑を営んでいたが</a:t>
            </a:r>
            <a:r>
              <a:rPr lang="en-US" altLang="ja-JP" sz="2400" dirty="0" smtClean="0"/>
              <a:t>1973</a:t>
            </a:r>
            <a:r>
              <a:rPr lang="ja-JP" altLang="ja-JP" sz="2400" dirty="0" smtClean="0"/>
              <a:t>年に移住）</a:t>
            </a:r>
          </a:p>
          <a:p>
            <a:r>
              <a:rPr lang="ja-JP" altLang="ja-JP" sz="2400" dirty="0" smtClean="0"/>
              <a:t>当初は水田に従事、失敗</a:t>
            </a:r>
          </a:p>
          <a:p>
            <a:r>
              <a:rPr lang="ja-JP" altLang="ja-JP" sz="2400" dirty="0" smtClean="0"/>
              <a:t>畜産を試みるも家畜売却までおよそ</a:t>
            </a:r>
            <a:r>
              <a:rPr lang="en-US" altLang="ja-JP" sz="2400" dirty="0" smtClean="0"/>
              <a:t>5</a:t>
            </a:r>
            <a:r>
              <a:rPr lang="ja-JP" altLang="ja-JP" sz="2400" dirty="0" smtClean="0"/>
              <a:t>年→生活苦変わらず</a:t>
            </a:r>
          </a:p>
          <a:p>
            <a:r>
              <a:rPr lang="ja-JP" altLang="ja-JP" sz="2400" dirty="0" smtClean="0"/>
              <a:t>中国のムアンラ―で</a:t>
            </a:r>
            <a:r>
              <a:rPr lang="ja-JP" altLang="ja-JP" sz="2400" b="1" u="sng" dirty="0" smtClean="0"/>
              <a:t>パラゴムノキ</a:t>
            </a:r>
            <a:r>
              <a:rPr lang="ja-JP" altLang="ja-JP" sz="2400" dirty="0" smtClean="0"/>
              <a:t>に出会う</a:t>
            </a:r>
          </a:p>
          <a:p>
            <a:pPr>
              <a:buNone/>
            </a:pPr>
            <a:r>
              <a:rPr lang="ja-JP" altLang="ja-JP" sz="2400" dirty="0" smtClean="0"/>
              <a:t>　</a:t>
            </a:r>
            <a:r>
              <a:rPr lang="ja-JP" altLang="ja-JP" sz="2400" dirty="0" smtClean="0"/>
              <a:t>→</a:t>
            </a:r>
            <a:r>
              <a:rPr lang="ja-JP" altLang="ja-JP" sz="2400" dirty="0" smtClean="0"/>
              <a:t>植苗から</a:t>
            </a:r>
            <a:r>
              <a:rPr lang="en-US" altLang="ja-JP" sz="2400" dirty="0" smtClean="0"/>
              <a:t>7</a:t>
            </a:r>
            <a:r>
              <a:rPr lang="ja-JP" altLang="ja-JP" sz="2400" dirty="0" err="1" smtClean="0"/>
              <a:t>，</a:t>
            </a:r>
            <a:r>
              <a:rPr lang="en-US" altLang="ja-JP" sz="2400" dirty="0" smtClean="0"/>
              <a:t>8</a:t>
            </a:r>
            <a:r>
              <a:rPr lang="ja-JP" altLang="ja-JP" sz="2400" dirty="0" smtClean="0"/>
              <a:t>年たてば</a:t>
            </a:r>
            <a:r>
              <a:rPr lang="en-US" altLang="ja-JP" sz="2400" dirty="0" smtClean="0"/>
              <a:t>35</a:t>
            </a:r>
            <a:r>
              <a:rPr lang="ja-JP" altLang="ja-JP" sz="2400" dirty="0" smtClean="0"/>
              <a:t>年余りにわたり樹液の採取が可能</a:t>
            </a:r>
          </a:p>
          <a:p>
            <a:r>
              <a:rPr lang="ja-JP" altLang="ja-JP" sz="2400" dirty="0" smtClean="0"/>
              <a:t>農業奨励銀行の融資（</a:t>
            </a:r>
            <a:r>
              <a:rPr lang="en-US" altLang="ja-JP" sz="2400" dirty="0" smtClean="0"/>
              <a:t>1994</a:t>
            </a:r>
            <a:r>
              <a:rPr lang="ja-JP" altLang="ja-JP" sz="2400" dirty="0" smtClean="0"/>
              <a:t>～</a:t>
            </a:r>
            <a:r>
              <a:rPr lang="en-US" altLang="ja-JP" sz="2400" dirty="0" smtClean="0"/>
              <a:t>2006</a:t>
            </a:r>
            <a:r>
              <a:rPr lang="ja-JP" altLang="ja-JP" sz="2400" dirty="0" smtClean="0"/>
              <a:t>）</a:t>
            </a:r>
          </a:p>
          <a:p>
            <a:pPr>
              <a:buNone/>
            </a:pPr>
            <a:endParaRPr kumimoji="1" lang="en-US" altLang="ja-JP" sz="2400" dirty="0" smtClean="0"/>
          </a:p>
          <a:p>
            <a:pPr>
              <a:buNone/>
            </a:pP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850106"/>
          </a:xfrm>
        </p:spPr>
        <p:txBody>
          <a:bodyPr>
            <a:normAutofit/>
          </a:bodyPr>
          <a:lstStyle/>
          <a:p>
            <a:r>
              <a:rPr lang="en-US" altLang="ja-JP" sz="2400" b="0" dirty="0" smtClean="0">
                <a:solidFill>
                  <a:prstClr val="black"/>
                </a:solidFill>
              </a:rPr>
              <a:t>2.</a:t>
            </a:r>
            <a:r>
              <a:rPr lang="ja-JP" altLang="en-US" sz="2400" b="0" dirty="0" smtClean="0">
                <a:solidFill>
                  <a:prstClr val="black"/>
                </a:solidFill>
              </a:rPr>
              <a:t>背景調査</a:t>
            </a:r>
            <a:endParaRPr kumimoji="1" lang="ja-JP" altLang="en-US" sz="2400" b="0" dirty="0"/>
          </a:p>
        </p:txBody>
      </p:sp>
      <p:sp>
        <p:nvSpPr>
          <p:cNvPr id="3" name="コンテンツ プレースホルダ 2"/>
          <p:cNvSpPr>
            <a:spLocks noGrp="1"/>
          </p:cNvSpPr>
          <p:nvPr>
            <p:ph sz="quarter" idx="1"/>
          </p:nvPr>
        </p:nvSpPr>
        <p:spPr>
          <a:xfrm>
            <a:off x="395536" y="1124744"/>
            <a:ext cx="8280920" cy="5544616"/>
          </a:xfrm>
        </p:spPr>
        <p:txBody>
          <a:bodyPr>
            <a:normAutofit fontScale="92500"/>
          </a:bodyPr>
          <a:lstStyle/>
          <a:p>
            <a:r>
              <a:rPr lang="ja-JP" altLang="ja-JP" sz="2400" dirty="0" smtClean="0"/>
              <a:t>村長・副知事の協力</a:t>
            </a:r>
          </a:p>
          <a:p>
            <a:pPr>
              <a:buNone/>
            </a:pPr>
            <a:r>
              <a:rPr lang="ja-JP" altLang="ja-JP" sz="2400" dirty="0" smtClean="0"/>
              <a:t>　　</a:t>
            </a:r>
            <a:r>
              <a:rPr lang="ja-JP" altLang="ja-JP" sz="2400" dirty="0" smtClean="0"/>
              <a:t>→</a:t>
            </a:r>
            <a:r>
              <a:rPr lang="ja-JP" altLang="ja-JP" sz="2400" dirty="0" smtClean="0"/>
              <a:t>外国への現地視察</a:t>
            </a:r>
          </a:p>
          <a:p>
            <a:pPr>
              <a:buNone/>
            </a:pPr>
            <a:r>
              <a:rPr lang="ja-JP" altLang="ja-JP" sz="2400" dirty="0" smtClean="0"/>
              <a:t>　　</a:t>
            </a:r>
            <a:r>
              <a:rPr lang="ja-JP" altLang="ja-JP" sz="2400" dirty="0" smtClean="0"/>
              <a:t>→</a:t>
            </a:r>
            <a:r>
              <a:rPr lang="ja-JP" altLang="ja-JP" sz="2400" dirty="0" smtClean="0"/>
              <a:t>栽培方法習得</a:t>
            </a:r>
          </a:p>
          <a:p>
            <a:pPr>
              <a:buNone/>
            </a:pPr>
            <a:r>
              <a:rPr lang="ja-JP" altLang="ja-JP" sz="2400" dirty="0" smtClean="0"/>
              <a:t>　　</a:t>
            </a:r>
            <a:r>
              <a:rPr lang="ja-JP" altLang="ja-JP" sz="2400" dirty="0" smtClean="0"/>
              <a:t>→</a:t>
            </a:r>
            <a:r>
              <a:rPr lang="ja-JP" altLang="ja-JP" sz="2400" dirty="0" smtClean="0"/>
              <a:t>初期資本の調達</a:t>
            </a:r>
          </a:p>
          <a:p>
            <a:pPr>
              <a:buNone/>
            </a:pPr>
            <a:r>
              <a:rPr lang="ja-JP" altLang="ja-JP" sz="2400" dirty="0" smtClean="0"/>
              <a:t>　　</a:t>
            </a:r>
            <a:r>
              <a:rPr lang="ja-JP" altLang="ja-JP" sz="2400" dirty="0" smtClean="0"/>
              <a:t>→</a:t>
            </a:r>
            <a:r>
              <a:rPr lang="ja-JP" altLang="ja-JP" sz="2400" dirty="0" smtClean="0"/>
              <a:t>制度金融へのアクセス確立</a:t>
            </a:r>
          </a:p>
          <a:p>
            <a:pPr>
              <a:buNone/>
            </a:pPr>
            <a:r>
              <a:rPr lang="ja-JP" altLang="ja-JP" sz="2400" dirty="0" smtClean="0"/>
              <a:t>　　</a:t>
            </a:r>
            <a:r>
              <a:rPr lang="ja-JP" altLang="ja-JP" sz="2400" dirty="0" smtClean="0"/>
              <a:t>→</a:t>
            </a:r>
            <a:r>
              <a:rPr lang="ja-JP" altLang="ja-JP" sz="2400" dirty="0" smtClean="0"/>
              <a:t>収穫、輸送、マーケティングというビジネスモデル構築</a:t>
            </a:r>
            <a:endParaRPr lang="en-US" altLang="ja-JP" sz="2400" dirty="0" smtClean="0"/>
          </a:p>
          <a:p>
            <a:pPr>
              <a:buNone/>
            </a:pPr>
            <a:endParaRPr lang="en-US" altLang="ja-JP" sz="2400" dirty="0" smtClean="0"/>
          </a:p>
          <a:p>
            <a:pPr>
              <a:buNone/>
            </a:pPr>
            <a:endParaRPr lang="en-US" altLang="ja-JP" sz="2400" dirty="0" smtClean="0"/>
          </a:p>
          <a:p>
            <a:pPr>
              <a:buNone/>
            </a:pPr>
            <a:endParaRPr lang="en-US" altLang="ja-JP" sz="2400" dirty="0" smtClean="0"/>
          </a:p>
          <a:p>
            <a:r>
              <a:rPr lang="ja-JP" altLang="ja-JP" sz="2400" dirty="0" smtClean="0"/>
              <a:t>農家当たりの年間収入：</a:t>
            </a:r>
            <a:r>
              <a:rPr lang="en-US" altLang="ja-JP" sz="2400" dirty="0" smtClean="0"/>
              <a:t>35</a:t>
            </a:r>
            <a:r>
              <a:rPr lang="ja-JP" altLang="ja-JP" sz="2400" dirty="0" smtClean="0"/>
              <a:t>～</a:t>
            </a:r>
            <a:r>
              <a:rPr lang="en-US" altLang="ja-JP" sz="2400" dirty="0" smtClean="0"/>
              <a:t>50</a:t>
            </a:r>
            <a:r>
              <a:rPr lang="ja-JP" altLang="ja-JP" sz="2400" dirty="0" smtClean="0"/>
              <a:t>万円</a:t>
            </a:r>
            <a:endParaRPr lang="en-US" altLang="ja-JP" sz="2400" dirty="0" smtClean="0"/>
          </a:p>
          <a:p>
            <a:pPr>
              <a:buNone/>
            </a:pPr>
            <a:r>
              <a:rPr lang="ja-JP" altLang="en-US" sz="2400" dirty="0" smtClean="0"/>
              <a:t>　　　→一人当たり</a:t>
            </a:r>
            <a:r>
              <a:rPr lang="ja-JP" altLang="en-US" sz="2400" b="1" u="sng" dirty="0" smtClean="0"/>
              <a:t>約</a:t>
            </a:r>
            <a:r>
              <a:rPr lang="en-US" altLang="ja-JP" sz="2400" b="1" u="sng" dirty="0" smtClean="0"/>
              <a:t>5</a:t>
            </a:r>
            <a:r>
              <a:rPr lang="ja-JP" altLang="en-US" sz="2400" b="1" u="sng" dirty="0" smtClean="0"/>
              <a:t>～</a:t>
            </a:r>
            <a:r>
              <a:rPr lang="en-US" altLang="ja-JP" sz="2400" b="1" u="sng" dirty="0" smtClean="0"/>
              <a:t>8</a:t>
            </a:r>
            <a:r>
              <a:rPr lang="ja-JP" altLang="en-US" sz="2400" b="1" u="sng" dirty="0" smtClean="0"/>
              <a:t>万円</a:t>
            </a:r>
            <a:endParaRPr lang="ja-JP" altLang="ja-JP" sz="2400" b="1" u="sng" dirty="0" smtClean="0"/>
          </a:p>
          <a:p>
            <a:pPr>
              <a:buNone/>
            </a:pPr>
            <a:r>
              <a:rPr lang="ja-JP" altLang="en-US" sz="2400" dirty="0" smtClean="0"/>
              <a:t>　　　　　　　　　　　　　　</a:t>
            </a:r>
            <a:r>
              <a:rPr lang="ja-JP" altLang="en-US" sz="2400" dirty="0" smtClean="0"/>
              <a:t>（</a:t>
            </a:r>
            <a:r>
              <a:rPr lang="ja-JP" altLang="ja-JP" sz="2400" dirty="0" smtClean="0"/>
              <a:t>公務員の初年給</a:t>
            </a:r>
            <a:r>
              <a:rPr lang="ja-JP" altLang="ja-JP" sz="2400" u="sng" dirty="0" smtClean="0"/>
              <a:t>：</a:t>
            </a:r>
            <a:r>
              <a:rPr lang="en-US" altLang="ja-JP" sz="2400" b="1" u="sng" dirty="0" smtClean="0"/>
              <a:t>2.5</a:t>
            </a:r>
            <a:r>
              <a:rPr lang="ja-JP" altLang="ja-JP" sz="2400" b="1" u="sng" dirty="0" smtClean="0"/>
              <a:t>～</a:t>
            </a:r>
            <a:r>
              <a:rPr lang="en-US" altLang="ja-JP" sz="2400" b="1" u="sng" dirty="0" smtClean="0"/>
              <a:t>3</a:t>
            </a:r>
            <a:r>
              <a:rPr lang="ja-JP" altLang="ja-JP" sz="2400" b="1" u="sng" dirty="0" smtClean="0"/>
              <a:t>万</a:t>
            </a:r>
            <a:r>
              <a:rPr lang="ja-JP" altLang="en-US" sz="2400" dirty="0" smtClean="0"/>
              <a:t>）</a:t>
            </a:r>
            <a:endParaRPr lang="en-US" altLang="ja-JP" sz="2400" dirty="0" smtClean="0"/>
          </a:p>
          <a:p>
            <a:pPr>
              <a:buNone/>
            </a:pPr>
            <a:r>
              <a:rPr lang="ja-JP" altLang="en-US" dirty="0" smtClean="0"/>
              <a:t>　　　→北部を中心とした農村への急拡大</a:t>
            </a:r>
            <a:endParaRPr lang="en-US" altLang="ja-JP" dirty="0" smtClean="0"/>
          </a:p>
          <a:p>
            <a:pPr>
              <a:buNone/>
            </a:pPr>
            <a:endParaRPr lang="ja-JP" altLang="ja-JP" dirty="0" smtClean="0"/>
          </a:p>
          <a:p>
            <a:pPr>
              <a:buNone/>
            </a:pPr>
            <a:endParaRPr lang="en-US" altLang="ja-JP" dirty="0" smtClean="0"/>
          </a:p>
          <a:p>
            <a:pPr>
              <a:buNone/>
            </a:pPr>
            <a:endParaRPr lang="ja-JP" altLang="ja-JP" dirty="0" smtClean="0"/>
          </a:p>
          <a:p>
            <a:pPr>
              <a:buNone/>
            </a:pPr>
            <a:endParaRPr kumimoji="1" lang="ja-JP" altLang="en-US" dirty="0"/>
          </a:p>
        </p:txBody>
      </p:sp>
      <p:sp>
        <p:nvSpPr>
          <p:cNvPr id="4" name="下矢印 3"/>
          <p:cNvSpPr/>
          <p:nvPr/>
        </p:nvSpPr>
        <p:spPr>
          <a:xfrm>
            <a:off x="4139952" y="3429000"/>
            <a:ext cx="864096" cy="108012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91680" y="260648"/>
            <a:ext cx="5956176" cy="792088"/>
          </a:xfrm>
        </p:spPr>
        <p:txBody>
          <a:bodyPr>
            <a:normAutofit/>
          </a:bodyPr>
          <a:lstStyle/>
          <a:p>
            <a:pPr algn="ctr"/>
            <a:r>
              <a:rPr kumimoji="1" lang="ja-JP" altLang="en-US" sz="3600" dirty="0" smtClean="0"/>
              <a:t>構成</a:t>
            </a:r>
            <a:endParaRPr kumimoji="1" lang="ja-JP" altLang="en-US" sz="3600" dirty="0"/>
          </a:p>
        </p:txBody>
      </p:sp>
      <p:sp>
        <p:nvSpPr>
          <p:cNvPr id="4" name="テキスト ボックス 3"/>
          <p:cNvSpPr txBox="1"/>
          <p:nvPr/>
        </p:nvSpPr>
        <p:spPr>
          <a:xfrm>
            <a:off x="1403648" y="1556792"/>
            <a:ext cx="6192688" cy="4154984"/>
          </a:xfrm>
          <a:prstGeom prst="rect">
            <a:avLst/>
          </a:prstGeom>
          <a:noFill/>
        </p:spPr>
        <p:txBody>
          <a:bodyPr wrap="square" rtlCol="0">
            <a:spAutoFit/>
          </a:bodyPr>
          <a:lstStyle/>
          <a:p>
            <a:pPr algn="ctr"/>
            <a:r>
              <a:rPr kumimoji="1" lang="ja-JP" altLang="en-US" sz="2400" dirty="0" smtClean="0"/>
              <a:t>１</a:t>
            </a:r>
            <a:r>
              <a:rPr lang="ja-JP" altLang="en-US" sz="2400" dirty="0" smtClean="0"/>
              <a:t>．</a:t>
            </a:r>
            <a:r>
              <a:rPr lang="ja-JP" altLang="en-US" sz="2400" dirty="0" smtClean="0"/>
              <a:t>イントロダクション</a:t>
            </a:r>
            <a:endParaRPr kumimoji="1" lang="en-US" altLang="ja-JP" sz="2400" dirty="0" smtClean="0"/>
          </a:p>
          <a:p>
            <a:pPr algn="ctr"/>
            <a:endParaRPr lang="en-US" altLang="ja-JP" sz="2400" dirty="0" smtClean="0"/>
          </a:p>
          <a:p>
            <a:pPr algn="ctr"/>
            <a:r>
              <a:rPr kumimoji="1" lang="ja-JP" altLang="en-US" sz="2400" dirty="0" smtClean="0"/>
              <a:t>２．背景調査</a:t>
            </a:r>
            <a:endParaRPr kumimoji="1" lang="en-US" altLang="ja-JP" sz="2400" dirty="0" smtClean="0"/>
          </a:p>
          <a:p>
            <a:pPr algn="ctr"/>
            <a:endParaRPr lang="en-US" altLang="ja-JP" sz="2400" dirty="0" smtClean="0"/>
          </a:p>
          <a:p>
            <a:pPr algn="ctr"/>
            <a:r>
              <a:rPr kumimoji="1" lang="ja-JP" altLang="en-US" sz="2400" dirty="0" smtClean="0"/>
              <a:t>３．仮説</a:t>
            </a:r>
            <a:endParaRPr kumimoji="1" lang="en-US" altLang="ja-JP" sz="2400" dirty="0" smtClean="0"/>
          </a:p>
          <a:p>
            <a:pPr algn="ctr"/>
            <a:endParaRPr lang="en-US" altLang="ja-JP" sz="2400" dirty="0" smtClean="0"/>
          </a:p>
          <a:p>
            <a:pPr algn="ctr"/>
            <a:r>
              <a:rPr kumimoji="1" lang="ja-JP" altLang="en-US" sz="2400" dirty="0" smtClean="0"/>
              <a:t>４</a:t>
            </a:r>
            <a:r>
              <a:rPr kumimoji="1" lang="ja-JP" altLang="en-US" sz="2400" dirty="0" smtClean="0"/>
              <a:t>．</a:t>
            </a:r>
            <a:r>
              <a:rPr lang="ja-JP" altLang="en-US" sz="2400" dirty="0" smtClean="0"/>
              <a:t>仮説検証</a:t>
            </a:r>
            <a:endParaRPr kumimoji="1" lang="en-US" altLang="ja-JP" sz="2400" dirty="0" smtClean="0"/>
          </a:p>
          <a:p>
            <a:pPr algn="ctr"/>
            <a:endParaRPr lang="en-US" altLang="ja-JP" sz="2400" dirty="0" smtClean="0"/>
          </a:p>
          <a:p>
            <a:pPr algn="ctr"/>
            <a:r>
              <a:rPr kumimoji="1" lang="ja-JP" altLang="en-US" sz="2400" dirty="0" smtClean="0"/>
              <a:t>５</a:t>
            </a:r>
            <a:r>
              <a:rPr kumimoji="1" lang="ja-JP" altLang="en-US" sz="2400" dirty="0" smtClean="0"/>
              <a:t>．</a:t>
            </a:r>
            <a:r>
              <a:rPr lang="ja-JP" altLang="en-US" sz="2400" dirty="0" smtClean="0"/>
              <a:t>研究総括</a:t>
            </a:r>
            <a:endParaRPr kumimoji="1" lang="en-US" altLang="ja-JP" sz="2400" dirty="0" smtClean="0"/>
          </a:p>
          <a:p>
            <a:pPr algn="ctr"/>
            <a:endParaRPr lang="en-US" altLang="ja-JP" sz="2400" dirty="0" smtClean="0"/>
          </a:p>
          <a:p>
            <a:pPr algn="ctr"/>
            <a:r>
              <a:rPr kumimoji="1" lang="ja-JP" altLang="en-US" sz="2400" dirty="0" smtClean="0"/>
              <a:t>６</a:t>
            </a:r>
            <a:r>
              <a:rPr kumimoji="1" lang="ja-JP" altLang="en-US" sz="2400" dirty="0" smtClean="0"/>
              <a:t>．</a:t>
            </a:r>
            <a:r>
              <a:rPr lang="ja-JP" altLang="en-US" sz="2400" dirty="0" smtClean="0"/>
              <a:t>参考文献</a:t>
            </a:r>
            <a:endParaRPr kumimoji="1" lang="ja-JP" alt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1600" y="188640"/>
            <a:ext cx="5812160" cy="1080120"/>
          </a:xfrm>
        </p:spPr>
        <p:txBody>
          <a:bodyPr>
            <a:normAutofit/>
          </a:bodyPr>
          <a:lstStyle/>
          <a:p>
            <a:pPr algn="l"/>
            <a:r>
              <a:rPr lang="en-US" altLang="ja-JP" sz="2400" dirty="0" smtClean="0">
                <a:solidFill>
                  <a:prstClr val="black"/>
                </a:solidFill>
              </a:rPr>
              <a:t>2.</a:t>
            </a:r>
            <a:r>
              <a:rPr lang="ja-JP" altLang="en-US" sz="2400" dirty="0" smtClean="0">
                <a:solidFill>
                  <a:prstClr val="black"/>
                </a:solidFill>
              </a:rPr>
              <a:t>背景調査</a:t>
            </a:r>
            <a:endParaRPr kumimoji="1" lang="ja-JP" altLang="en-US" sz="2400" dirty="0"/>
          </a:p>
        </p:txBody>
      </p:sp>
      <p:sp>
        <p:nvSpPr>
          <p:cNvPr id="3" name="サブタイトル 2"/>
          <p:cNvSpPr>
            <a:spLocks noGrp="1"/>
          </p:cNvSpPr>
          <p:nvPr>
            <p:ph type="subTitle" idx="1"/>
          </p:nvPr>
        </p:nvSpPr>
        <p:spPr>
          <a:xfrm>
            <a:off x="179512" y="2708920"/>
            <a:ext cx="9144000" cy="720080"/>
          </a:xfrm>
        </p:spPr>
        <p:txBody>
          <a:bodyPr>
            <a:noAutofit/>
          </a:bodyPr>
          <a:lstStyle/>
          <a:p>
            <a:pPr algn="l"/>
            <a:r>
              <a:rPr lang="ja-JP" altLang="en-US" sz="4400" b="0" i="1" u="sng" dirty="0" smtClean="0">
                <a:solidFill>
                  <a:schemeClr val="tx1"/>
                </a:solidFill>
              </a:rPr>
              <a:t>天然ゴム農園の営業</a:t>
            </a:r>
            <a:r>
              <a:rPr lang="ja-JP" altLang="en-US" sz="4400" b="0" i="1" u="sng" dirty="0" smtClean="0">
                <a:solidFill>
                  <a:schemeClr val="tx1"/>
                </a:solidFill>
              </a:rPr>
              <a:t>形態の</a:t>
            </a:r>
            <a:r>
              <a:rPr lang="ja-JP" altLang="en-US" sz="4400" b="0" i="1" u="sng" dirty="0" smtClean="0">
                <a:solidFill>
                  <a:schemeClr val="tx1"/>
                </a:solidFill>
              </a:rPr>
              <a:t>分類化</a:t>
            </a:r>
            <a:endParaRPr lang="en-US" altLang="ja-JP" sz="4400" b="0" i="1" u="sng" dirty="0" smtClean="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179511" y="332654"/>
          <a:ext cx="8964488" cy="6264697"/>
        </p:xfrm>
        <a:graphic>
          <a:graphicData uri="http://schemas.openxmlformats.org/drawingml/2006/table">
            <a:tbl>
              <a:tblPr/>
              <a:tblGrid>
                <a:gridCol w="1493738"/>
                <a:gridCol w="1493738"/>
                <a:gridCol w="1493738"/>
                <a:gridCol w="1493738"/>
                <a:gridCol w="1494768"/>
                <a:gridCol w="1494768"/>
              </a:tblGrid>
              <a:tr h="368512">
                <a:tc>
                  <a:txBody>
                    <a:bodyPr/>
                    <a:lstStyle/>
                    <a:p>
                      <a:pPr algn="just">
                        <a:spcAft>
                          <a:spcPts val="0"/>
                        </a:spcAft>
                      </a:pPr>
                      <a:endParaRPr lang="en-US" sz="2000" kern="100" dirty="0">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土地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労働力</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資本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売買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技術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5535">
                <a:tc>
                  <a:txBody>
                    <a:bodyPr/>
                    <a:lstStyle/>
                    <a:p>
                      <a:pPr algn="just">
                        <a:spcAft>
                          <a:spcPts val="0"/>
                        </a:spcAft>
                      </a:pPr>
                      <a:r>
                        <a:rPr lang="ja-JP" sz="2000" kern="100" dirty="0">
                          <a:latin typeface="HGPｺﾞｼｯｸE" pitchFamily="50" charset="-128"/>
                          <a:ea typeface="HGPｺﾞｼｯｸE" pitchFamily="50" charset="-128"/>
                          <a:cs typeface="Times New Roman"/>
                        </a:rPr>
                        <a:t>小小作農</a:t>
                      </a:r>
                    </a:p>
                    <a:p>
                      <a:pPr algn="just">
                        <a:spcAft>
                          <a:spcPts val="0"/>
                        </a:spcAft>
                      </a:pPr>
                      <a:r>
                        <a:rPr lang="ja-JP" sz="2000" kern="100" dirty="0">
                          <a:latin typeface="HGPｺﾞｼｯｸE" pitchFamily="50" charset="-128"/>
                          <a:ea typeface="HGPｺﾞｼｯｸE" pitchFamily="50" charset="-128"/>
                          <a:cs typeface="Times New Roman"/>
                        </a:rPr>
                        <a:t>５＋０</a:t>
                      </a:r>
                    </a:p>
                    <a:p>
                      <a:pPr algn="just">
                        <a:spcAft>
                          <a:spcPts val="0"/>
                        </a:spcAft>
                      </a:pPr>
                      <a:r>
                        <a:rPr lang="ja-JP" sz="2000" kern="100" dirty="0">
                          <a:latin typeface="HGPｺﾞｼｯｸE" pitchFamily="50" charset="-128"/>
                          <a:ea typeface="HGPｺﾞｼｯｸE" pitchFamily="50" charset="-128"/>
                          <a:cs typeface="Times New Roman"/>
                        </a:rPr>
                        <a:t>自己資本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latin typeface="HGPｺﾞｼｯｸE" pitchFamily="50" charset="-128"/>
                          <a:ea typeface="HGPｺﾞｼｯｸE" pitchFamily="50" charset="-128"/>
                          <a:cs typeface="Times New Roman"/>
                        </a:rPr>
                        <a:t>農家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latin typeface="HGPｺﾞｼｯｸE" pitchFamily="50" charset="-128"/>
                          <a:ea typeface="HGPｺﾞｼｯｸE" pitchFamily="50" charset="-128"/>
                          <a:cs typeface="Times New Roman"/>
                        </a:rPr>
                        <a:t>農家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農家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農家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農家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5535">
                <a:tc>
                  <a:txBody>
                    <a:bodyPr/>
                    <a:lstStyle/>
                    <a:p>
                      <a:pPr algn="just">
                        <a:spcAft>
                          <a:spcPts val="0"/>
                        </a:spcAft>
                      </a:pPr>
                      <a:r>
                        <a:rPr lang="ja-JP" sz="2000" kern="100">
                          <a:latin typeface="HGPｺﾞｼｯｸE" pitchFamily="50" charset="-128"/>
                          <a:ea typeface="HGPｺﾞｼｯｸE" pitchFamily="50" charset="-128"/>
                          <a:cs typeface="Times New Roman"/>
                        </a:rPr>
                        <a:t>小小作農</a:t>
                      </a:r>
                    </a:p>
                    <a:p>
                      <a:pPr algn="just">
                        <a:spcAft>
                          <a:spcPts val="0"/>
                        </a:spcAft>
                      </a:pPr>
                      <a:r>
                        <a:rPr lang="ja-JP" sz="2000" kern="100">
                          <a:latin typeface="HGPｺﾞｼｯｸE" pitchFamily="50" charset="-128"/>
                          <a:ea typeface="HGPｺﾞｼｯｸE" pitchFamily="50" charset="-128"/>
                          <a:cs typeface="Times New Roman"/>
                        </a:rPr>
                        <a:t>５＋０</a:t>
                      </a:r>
                    </a:p>
                    <a:p>
                      <a:pPr algn="just">
                        <a:spcAft>
                          <a:spcPts val="0"/>
                        </a:spcAft>
                      </a:pPr>
                      <a:r>
                        <a:rPr lang="ja-JP" sz="2000" kern="100">
                          <a:latin typeface="HGPｺﾞｼｯｸE" pitchFamily="50" charset="-128"/>
                          <a:ea typeface="HGPｺﾞｼｯｸE" pitchFamily="50" charset="-128"/>
                          <a:cs typeface="Times New Roman"/>
                        </a:rPr>
                        <a:t>政府管理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農家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latin typeface="HGPｺﾞｼｯｸE" pitchFamily="50" charset="-128"/>
                          <a:ea typeface="HGPｺﾞｼｯｸE" pitchFamily="50" charset="-128"/>
                          <a:cs typeface="Times New Roman"/>
                        </a:rPr>
                        <a:t>農家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latin typeface="HGPｺﾞｼｯｸE" pitchFamily="50" charset="-128"/>
                          <a:ea typeface="HGPｺﾞｼｯｸE" pitchFamily="50" charset="-128"/>
                          <a:cs typeface="Times New Roman"/>
                        </a:rPr>
                        <a:t>農家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農家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農家＆企業（政府）</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023">
                <a:tc>
                  <a:txBody>
                    <a:bodyPr/>
                    <a:lstStyle/>
                    <a:p>
                      <a:pPr algn="just">
                        <a:spcAft>
                          <a:spcPts val="0"/>
                        </a:spcAft>
                      </a:pPr>
                      <a:r>
                        <a:rPr lang="ja-JP" sz="2000" kern="100">
                          <a:latin typeface="HGPｺﾞｼｯｸE" pitchFamily="50" charset="-128"/>
                          <a:ea typeface="HGPｺﾞｼｯｸE" pitchFamily="50" charset="-128"/>
                          <a:cs typeface="Times New Roman"/>
                        </a:rPr>
                        <a:t>契約農家</a:t>
                      </a:r>
                    </a:p>
                    <a:p>
                      <a:pPr algn="just">
                        <a:spcAft>
                          <a:spcPts val="0"/>
                        </a:spcAft>
                      </a:pPr>
                      <a:r>
                        <a:rPr lang="ja-JP" sz="2000" kern="100">
                          <a:latin typeface="HGPｺﾞｼｯｸE" pitchFamily="50" charset="-128"/>
                          <a:ea typeface="HGPｺﾞｼｯｸE" pitchFamily="50" charset="-128"/>
                          <a:cs typeface="Times New Roman"/>
                        </a:rPr>
                        <a:t>４＋１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農家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農家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latin typeface="HGPｺﾞｼｯｸE" pitchFamily="50" charset="-128"/>
                          <a:ea typeface="HGPｺﾞｼｯｸE" pitchFamily="50" charset="-128"/>
                          <a:cs typeface="Times New Roman"/>
                        </a:rPr>
                        <a:t>農家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農家＆企業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企業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023">
                <a:tc>
                  <a:txBody>
                    <a:bodyPr/>
                    <a:lstStyle/>
                    <a:p>
                      <a:pPr algn="just">
                        <a:spcAft>
                          <a:spcPts val="0"/>
                        </a:spcAft>
                      </a:pPr>
                      <a:r>
                        <a:rPr lang="ja-JP" sz="2000" kern="100">
                          <a:latin typeface="HGPｺﾞｼｯｸE" pitchFamily="50" charset="-128"/>
                          <a:ea typeface="HGPｺﾞｼｯｸE" pitchFamily="50" charset="-128"/>
                          <a:cs typeface="Times New Roman"/>
                        </a:rPr>
                        <a:t>契約農家</a:t>
                      </a:r>
                    </a:p>
                    <a:p>
                      <a:pPr algn="just">
                        <a:spcAft>
                          <a:spcPts val="0"/>
                        </a:spcAft>
                      </a:pPr>
                      <a:r>
                        <a:rPr lang="ja-JP" sz="2000" kern="100">
                          <a:latin typeface="HGPｺﾞｼｯｸE" pitchFamily="50" charset="-128"/>
                          <a:ea typeface="HGPｺﾞｼｯｸE" pitchFamily="50" charset="-128"/>
                          <a:cs typeface="Times New Roman"/>
                        </a:rPr>
                        <a:t>３＋２</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農家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農家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latin typeface="HGPｺﾞｼｯｸE" pitchFamily="50" charset="-128"/>
                          <a:ea typeface="HGPｺﾞｼｯｸE" pitchFamily="50" charset="-128"/>
                          <a:cs typeface="Times New Roman"/>
                        </a:rPr>
                        <a:t>農家＆企業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latin typeface="HGPｺﾞｼｯｸE" pitchFamily="50" charset="-128"/>
                          <a:ea typeface="HGPｺﾞｼｯｸE" pitchFamily="50" charset="-128"/>
                          <a:cs typeface="Times New Roman"/>
                        </a:rPr>
                        <a:t>企業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企業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023">
                <a:tc>
                  <a:txBody>
                    <a:bodyPr/>
                    <a:lstStyle/>
                    <a:p>
                      <a:pPr algn="just">
                        <a:spcAft>
                          <a:spcPts val="0"/>
                        </a:spcAft>
                      </a:pPr>
                      <a:r>
                        <a:rPr lang="ja-JP" sz="2000" b="1" u="sng" kern="100" dirty="0">
                          <a:latin typeface="HGPｺﾞｼｯｸE" pitchFamily="50" charset="-128"/>
                          <a:ea typeface="HGPｺﾞｼｯｸE" pitchFamily="50" charset="-128"/>
                          <a:cs typeface="Times New Roman"/>
                        </a:rPr>
                        <a:t>契約農家</a:t>
                      </a:r>
                    </a:p>
                    <a:p>
                      <a:pPr algn="just">
                        <a:spcAft>
                          <a:spcPts val="0"/>
                        </a:spcAft>
                      </a:pPr>
                      <a:r>
                        <a:rPr lang="ja-JP" sz="2000" b="1" u="sng" kern="100" dirty="0">
                          <a:latin typeface="HGPｺﾞｼｯｸE" pitchFamily="50" charset="-128"/>
                          <a:ea typeface="HGPｺﾞｼｯｸE" pitchFamily="50" charset="-128"/>
                          <a:cs typeface="Times New Roman"/>
                        </a:rPr>
                        <a:t>２＋３</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latin typeface="HGPｺﾞｼｯｸE" pitchFamily="50" charset="-128"/>
                          <a:ea typeface="HGPｺﾞｼｯｸE" pitchFamily="50" charset="-128"/>
                          <a:cs typeface="Times New Roman"/>
                        </a:rPr>
                        <a:t>農家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農家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企業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latin typeface="HGPｺﾞｼｯｸE" pitchFamily="50" charset="-128"/>
                          <a:ea typeface="HGPｺﾞｼｯｸE" pitchFamily="50" charset="-128"/>
                          <a:cs typeface="Times New Roman"/>
                        </a:rPr>
                        <a:t>企業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latin typeface="HGPｺﾞｼｯｸE" pitchFamily="50" charset="-128"/>
                          <a:ea typeface="HGPｺﾞｼｯｸE" pitchFamily="50" charset="-128"/>
                          <a:cs typeface="Times New Roman"/>
                        </a:rPr>
                        <a:t>企業＆農家（少）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023">
                <a:tc>
                  <a:txBody>
                    <a:bodyPr/>
                    <a:lstStyle/>
                    <a:p>
                      <a:pPr algn="just">
                        <a:spcAft>
                          <a:spcPts val="0"/>
                        </a:spcAft>
                      </a:pPr>
                      <a:r>
                        <a:rPr lang="ja-JP" sz="2000" kern="100">
                          <a:latin typeface="HGPｺﾞｼｯｸE" pitchFamily="50" charset="-128"/>
                          <a:ea typeface="HGPｺﾞｼｯｸE" pitchFamily="50" charset="-128"/>
                          <a:cs typeface="Times New Roman"/>
                        </a:rPr>
                        <a:t>契約農家</a:t>
                      </a:r>
                    </a:p>
                    <a:p>
                      <a:pPr algn="just">
                        <a:spcAft>
                          <a:spcPts val="0"/>
                        </a:spcAft>
                      </a:pPr>
                      <a:r>
                        <a:rPr lang="ja-JP" sz="2000" kern="100">
                          <a:latin typeface="HGPｺﾞｼｯｸE" pitchFamily="50" charset="-128"/>
                          <a:ea typeface="HGPｺﾞｼｯｸE" pitchFamily="50" charset="-128"/>
                          <a:cs typeface="Times New Roman"/>
                        </a:rPr>
                        <a:t>１＋４</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農家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企業＆農家（少）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企業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latin typeface="HGPｺﾞｼｯｸE" pitchFamily="50" charset="-128"/>
                          <a:ea typeface="HGPｺﾞｼｯｸE" pitchFamily="50" charset="-128"/>
                          <a:cs typeface="Times New Roman"/>
                        </a:rPr>
                        <a:t>企業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latin typeface="HGPｺﾞｼｯｸE" pitchFamily="50" charset="-128"/>
                          <a:ea typeface="HGPｺﾞｼｯｸE" pitchFamily="50" charset="-128"/>
                          <a:cs typeface="Times New Roman"/>
                        </a:rPr>
                        <a:t>企業＆農家（少）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023">
                <a:tc>
                  <a:txBody>
                    <a:bodyPr/>
                    <a:lstStyle/>
                    <a:p>
                      <a:pPr algn="just">
                        <a:spcAft>
                          <a:spcPts val="0"/>
                        </a:spcAft>
                      </a:pPr>
                      <a:r>
                        <a:rPr lang="ja-JP" sz="2000" kern="100">
                          <a:latin typeface="HGPｺﾞｼｯｸE" pitchFamily="50" charset="-128"/>
                          <a:ea typeface="HGPｺﾞｼｯｸE" pitchFamily="50" charset="-128"/>
                          <a:cs typeface="Times New Roman"/>
                        </a:rPr>
                        <a:t>外資系企業</a:t>
                      </a:r>
                    </a:p>
                    <a:p>
                      <a:pPr algn="just">
                        <a:spcAft>
                          <a:spcPts val="0"/>
                        </a:spcAft>
                      </a:pPr>
                      <a:r>
                        <a:rPr lang="ja-JP" sz="2000" kern="100">
                          <a:latin typeface="HGPｺﾞｼｯｸE" pitchFamily="50" charset="-128"/>
                          <a:ea typeface="HGPｺﾞｼｯｸE" pitchFamily="50" charset="-128"/>
                          <a:cs typeface="Times New Roman"/>
                        </a:rPr>
                        <a:t>０＋５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企業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latin typeface="HGPｺﾞｼｯｸE" pitchFamily="50" charset="-128"/>
                          <a:ea typeface="HGPｺﾞｼｯｸE" pitchFamily="50" charset="-128"/>
                          <a:cs typeface="Times New Roman"/>
                        </a:rPr>
                        <a:t>企業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企業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latin typeface="HGPｺﾞｼｯｸE" pitchFamily="50" charset="-128"/>
                          <a:ea typeface="HGPｺﾞｼｯｸE" pitchFamily="50" charset="-128"/>
                          <a:cs typeface="Times New Roman"/>
                        </a:rPr>
                        <a:t>企業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latin typeface="HGPｺﾞｼｯｸE" pitchFamily="50" charset="-128"/>
                          <a:ea typeface="HGPｺﾞｼｯｸE" pitchFamily="50" charset="-128"/>
                          <a:cs typeface="Times New Roman"/>
                        </a:rPr>
                        <a:t>企業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テキスト ボックス 2"/>
          <p:cNvSpPr txBox="1"/>
          <p:nvPr/>
        </p:nvSpPr>
        <p:spPr>
          <a:xfrm>
            <a:off x="6228184" y="6488668"/>
            <a:ext cx="2915816" cy="369332"/>
          </a:xfrm>
          <a:prstGeom prst="rect">
            <a:avLst/>
          </a:prstGeom>
          <a:noFill/>
        </p:spPr>
        <p:txBody>
          <a:bodyPr wrap="square" rtlCol="0">
            <a:spAutoFit/>
          </a:bodyPr>
          <a:lstStyle/>
          <a:p>
            <a:r>
              <a:rPr lang="ja-JP" altLang="en-US" dirty="0" smtClean="0"/>
              <a:t>（</a:t>
            </a:r>
            <a:r>
              <a:rPr lang="en-US" altLang="ja-JP" dirty="0" smtClean="0"/>
              <a:t>NAFRI</a:t>
            </a:r>
            <a:r>
              <a:rPr lang="ja-JP" altLang="en-US" dirty="0" err="1" smtClean="0"/>
              <a:t>、</a:t>
            </a:r>
            <a:r>
              <a:rPr lang="en-US" altLang="ja-JP" dirty="0" smtClean="0"/>
              <a:t>2009</a:t>
            </a:r>
            <a:r>
              <a:rPr lang="ja-JP" altLang="en-US" dirty="0" smtClean="0"/>
              <a:t>）</a:t>
            </a:r>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noGrp="1"/>
          </p:cNvSpPr>
          <p:nvPr>
            <p:ph type="title" idx="4294967295"/>
          </p:nvPr>
        </p:nvSpPr>
        <p:spPr>
          <a:xfrm>
            <a:off x="457200" y="955973"/>
            <a:ext cx="7467600" cy="461665"/>
          </a:xfrm>
        </p:spPr>
        <p:txBody>
          <a:bodyPr>
            <a:sp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en-US" altLang="ja-JP" sz="2400" dirty="0" smtClean="0">
                <a:solidFill>
                  <a:schemeClr val="tx1"/>
                </a:solidFill>
                <a:latin typeface="+mn-ea"/>
                <a:ea typeface="+mn-ea"/>
              </a:rPr>
              <a:t>§</a:t>
            </a:r>
            <a:r>
              <a:rPr lang="ja-JP" altLang="en-US" sz="2400" dirty="0" smtClean="0">
                <a:solidFill>
                  <a:schemeClr val="tx1"/>
                </a:solidFill>
                <a:latin typeface="+mn-ea"/>
                <a:ea typeface="+mn-ea"/>
              </a:rPr>
              <a:t>６．ゴム</a:t>
            </a:r>
            <a:r>
              <a:rPr lang="ja-JP" altLang="en-US" sz="2400" dirty="0">
                <a:solidFill>
                  <a:schemeClr val="tx1"/>
                </a:solidFill>
                <a:latin typeface="+mn-ea"/>
                <a:ea typeface="+mn-ea"/>
              </a:rPr>
              <a:t>農園の経営形態</a:t>
            </a:r>
          </a:p>
        </p:txBody>
      </p:sp>
      <p:sp>
        <p:nvSpPr>
          <p:cNvPr id="3" name="テキスト プレースホルダ 2"/>
          <p:cNvSpPr txBox="1">
            <a:spLocks noGrp="1"/>
          </p:cNvSpPr>
          <p:nvPr>
            <p:ph type="body" idx="4294967295"/>
          </p:nvPr>
        </p:nvSpPr>
        <p:spPr>
          <a:xfrm>
            <a:off x="467544" y="1628800"/>
            <a:ext cx="7808426" cy="4939814"/>
          </a:xfrm>
        </p:spPr>
        <p:txBody>
          <a:bodyPr>
            <a:spAutoFit/>
          </a:bodyPr>
          <a:lstStyle>
            <a:defPPr marL="432000" marR="0" lvl="0" indent="-324000" algn="l">
              <a:spcBef>
                <a:spcPts val="0"/>
              </a:spcBef>
              <a:spcAft>
                <a:spcPts val="0"/>
              </a:spcAft>
              <a:buClr>
                <a:srgbClr val="0E594D"/>
              </a:buClr>
              <a:buSzPct val="45000"/>
              <a:buFont typeface="StarSymbol"/>
              <a:buNone/>
              <a:defRPr lang="en-US" sz="2060" b="0" i="0" u="none" strike="noStrike">
                <a:ln>
                  <a:noFill/>
                </a:ln>
                <a:solidFill>
                  <a:srgbClr val="000000"/>
                </a:solidFill>
                <a:latin typeface="HG-MinchoL-Sun" pitchFamily="49"/>
                <a:ea typeface="HG-MinchoL-Sun" pitchFamily="49"/>
                <a:cs typeface="Tahoma" pitchFamily="2"/>
              </a:defRPr>
            </a:defPPr>
            <a:lvl1pPr marL="432000" marR="0" lvl="0" indent="-324000" algn="l">
              <a:spcBef>
                <a:spcPts val="0"/>
              </a:spcBef>
              <a:spcAft>
                <a:spcPts val="0"/>
              </a:spcAft>
              <a:buClr>
                <a:srgbClr val="0E594D"/>
              </a:buClr>
              <a:buSzPct val="45000"/>
              <a:buFont typeface="StarSymbol"/>
              <a:buChar char="●"/>
              <a:defRPr lang="en-US" sz="2060" b="0" i="0" u="none" strike="noStrike">
                <a:ln>
                  <a:noFill/>
                </a:ln>
                <a:solidFill>
                  <a:srgbClr val="000000"/>
                </a:solidFill>
                <a:latin typeface="HG-MinchoL-Sun" pitchFamily="49"/>
                <a:ea typeface="HG-MinchoL-Sun" pitchFamily="49"/>
                <a:cs typeface="Tahoma" pitchFamily="2"/>
              </a:defRPr>
            </a:lvl1pPr>
            <a:lvl2pPr marL="864000" marR="0" lvl="1" indent="-288000" algn="l">
              <a:spcBef>
                <a:spcPts val="0"/>
              </a:spcBef>
              <a:spcAft>
                <a:spcPts val="0"/>
              </a:spcAft>
              <a:buClr>
                <a:srgbClr val="000000"/>
              </a:buClr>
              <a:buSzPct val="75000"/>
              <a:buFont typeface="StarSymbol"/>
              <a:buChar char="–"/>
              <a:defRPr lang="en-US" sz="2400" b="0" i="0" u="none" strike="noStrike">
                <a:ln>
                  <a:noFill/>
                </a:ln>
                <a:solidFill>
                  <a:srgbClr val="000000"/>
                </a:solidFill>
                <a:latin typeface="HG-MinchoL-Sun" pitchFamily="49"/>
                <a:ea typeface="HG-MinchoL-Sun" pitchFamily="49"/>
                <a:cs typeface="Tahoma" pitchFamily="2"/>
              </a:defRPr>
            </a:lvl2pPr>
            <a:lvl3pPr marL="1296000" marR="0" lvl="2" indent="-216000" algn="l">
              <a:spcBef>
                <a:spcPts val="0"/>
              </a:spcBef>
              <a:spcAft>
                <a:spcPts val="0"/>
              </a:spcAft>
              <a:buClr>
                <a:srgbClr val="000000"/>
              </a:buClr>
              <a:buSzPct val="45000"/>
              <a:buFont typeface="StarSymbol"/>
              <a:buChar char="●"/>
              <a:defRPr lang="en-US" sz="2060" b="0" i="0" u="none" strike="noStrike">
                <a:ln>
                  <a:noFill/>
                </a:ln>
                <a:solidFill>
                  <a:srgbClr val="000000"/>
                </a:solidFill>
                <a:latin typeface="HG-MinchoL-Sun" pitchFamily="49"/>
                <a:ea typeface="HG-MinchoL-Sun" pitchFamily="49"/>
                <a:cs typeface="Tahoma" pitchFamily="2"/>
              </a:defRPr>
            </a:lvl3pPr>
            <a:lvl4pPr marL="1728000" marR="0" lvl="3" indent="-216000" algn="l">
              <a:spcBef>
                <a:spcPts val="0"/>
              </a:spcBef>
              <a:spcAft>
                <a:spcPts val="0"/>
              </a:spcAft>
              <a:buClr>
                <a:srgbClr val="000000"/>
              </a:buClr>
              <a:buSzPct val="75000"/>
              <a:buFont typeface="StarSymbol"/>
              <a:buChar char="–"/>
              <a:defRPr lang="en-US" sz="1720" b="0" i="0" u="none" strike="noStrike">
                <a:ln>
                  <a:noFill/>
                </a:ln>
                <a:solidFill>
                  <a:srgbClr val="000000"/>
                </a:solidFill>
                <a:latin typeface="HG-MinchoL-Sun" pitchFamily="49"/>
                <a:ea typeface="HG-MinchoL-Sun" pitchFamily="49"/>
                <a:cs typeface="Tahoma" pitchFamily="2"/>
              </a:defRPr>
            </a:lvl4pPr>
            <a:lvl5pPr marL="2160000" marR="0" lvl="4" indent="-216000" algn="l">
              <a:spcBef>
                <a:spcPts val="0"/>
              </a:spcBef>
              <a:spcAft>
                <a:spcPts val="0"/>
              </a:spcAft>
              <a:buClr>
                <a:srgbClr val="000000"/>
              </a:buClr>
              <a:buSzPct val="45000"/>
              <a:buFont typeface="StarSymbol"/>
              <a:buChar char="●"/>
              <a:defRPr lang="en-US" sz="1720" b="0" i="0" u="none" strike="noStrike">
                <a:ln>
                  <a:noFill/>
                </a:ln>
                <a:solidFill>
                  <a:srgbClr val="000000"/>
                </a:solidFill>
                <a:latin typeface="HG-MinchoL-Sun" pitchFamily="49"/>
                <a:ea typeface="HG-MinchoL-Sun" pitchFamily="49"/>
                <a:cs typeface="Tahoma" pitchFamily="2"/>
              </a:defRPr>
            </a:lvl5pPr>
            <a:lvl6pPr marL="2592000" marR="0" lvl="5" indent="-216000" algn="l">
              <a:spcBef>
                <a:spcPts val="0"/>
              </a:spcBef>
              <a:spcAft>
                <a:spcPts val="0"/>
              </a:spcAft>
              <a:buClr>
                <a:srgbClr val="000000"/>
              </a:buClr>
              <a:buSzPct val="45000"/>
              <a:buFont typeface="StarSymbol"/>
              <a:buChar char="●"/>
              <a:defRPr lang="en-US" sz="1720" b="0" i="0" u="none" strike="noStrike">
                <a:ln>
                  <a:noFill/>
                </a:ln>
                <a:solidFill>
                  <a:srgbClr val="000000"/>
                </a:solidFill>
                <a:latin typeface="HG-MinchoL-Sun" pitchFamily="49"/>
                <a:ea typeface="HG-MinchoL-Sun" pitchFamily="49"/>
                <a:cs typeface="Tahoma" pitchFamily="2"/>
              </a:defRPr>
            </a:lvl6pPr>
            <a:lvl7pPr marL="3024000" marR="0" lvl="6" indent="-216000" algn="l">
              <a:spcBef>
                <a:spcPts val="0"/>
              </a:spcBef>
              <a:spcAft>
                <a:spcPts val="0"/>
              </a:spcAft>
              <a:buClr>
                <a:srgbClr val="000000"/>
              </a:buClr>
              <a:buSzPct val="45000"/>
              <a:buFont typeface="StarSymbol"/>
              <a:buChar char="●"/>
              <a:defRPr lang="en-US" sz="1720" b="0" i="0" u="none" strike="noStrike">
                <a:ln>
                  <a:noFill/>
                </a:ln>
                <a:solidFill>
                  <a:srgbClr val="000000"/>
                </a:solidFill>
                <a:latin typeface="HG-MinchoL-Sun" pitchFamily="49"/>
                <a:ea typeface="HG-MinchoL-Sun" pitchFamily="49"/>
                <a:cs typeface="Tahoma" pitchFamily="2"/>
              </a:defRPr>
            </a:lvl7pPr>
            <a:lvl8pPr marL="3456000" marR="0" lvl="7" indent="-216000" algn="l">
              <a:spcBef>
                <a:spcPts val="0"/>
              </a:spcBef>
              <a:spcAft>
                <a:spcPts val="0"/>
              </a:spcAft>
              <a:buClr>
                <a:srgbClr val="000000"/>
              </a:buClr>
              <a:buSzPct val="45000"/>
              <a:buFont typeface="StarSymbol"/>
              <a:buChar char="●"/>
              <a:defRPr lang="en-US" sz="1720" b="0" i="0" u="none" strike="noStrike">
                <a:ln>
                  <a:noFill/>
                </a:ln>
                <a:solidFill>
                  <a:srgbClr val="000000"/>
                </a:solidFill>
                <a:latin typeface="HG-MinchoL-Sun" pitchFamily="49"/>
                <a:ea typeface="HG-MinchoL-Sun" pitchFamily="49"/>
                <a:cs typeface="Tahoma" pitchFamily="2"/>
              </a:defRPr>
            </a:lvl8pPr>
            <a:lvl9pPr marL="3887999" marR="0" lvl="8" indent="-216000" algn="l">
              <a:spcBef>
                <a:spcPts val="0"/>
              </a:spcBef>
              <a:spcAft>
                <a:spcPts val="0"/>
              </a:spcAft>
              <a:buClr>
                <a:srgbClr val="000000"/>
              </a:buClr>
              <a:buSzPct val="45000"/>
              <a:buFont typeface="StarSymbol"/>
              <a:buChar char="●"/>
              <a:defRPr lang="en-US" sz="1720" b="0" i="0" u="none" strike="noStrike">
                <a:ln>
                  <a:noFill/>
                </a:ln>
                <a:solidFill>
                  <a:srgbClr val="000000"/>
                </a:solidFill>
                <a:latin typeface="HG-MinchoL-Sun" pitchFamily="49"/>
                <a:ea typeface="HG-MinchoL-Sun" pitchFamily="49"/>
                <a:cs typeface="Tahoma" pitchFamily="2"/>
              </a:defRPr>
            </a:lvl9pPr>
          </a:lstStyle>
          <a:p>
            <a:pPr lvl="0">
              <a:buNone/>
            </a:pPr>
            <a:r>
              <a:rPr lang="en-US" sz="2400" b="1" u="sng" dirty="0">
                <a:latin typeface="ＭＳ ゴシック" pitchFamily="49"/>
                <a:ea typeface="ＭＳ ゴシック" pitchFamily="49"/>
              </a:rPr>
              <a:t>1 </a:t>
            </a:r>
            <a:r>
              <a:rPr lang="en-US" sz="2400" b="1" u="sng" dirty="0" err="1">
                <a:solidFill>
                  <a:srgbClr val="FF00FF"/>
                </a:solidFill>
                <a:latin typeface="ＭＳ ゴシック" pitchFamily="49"/>
                <a:ea typeface="ＭＳ ゴシック" pitchFamily="49"/>
              </a:rPr>
              <a:t>個人経営</a:t>
            </a:r>
            <a:r>
              <a:rPr lang="en-US" sz="2400" b="1" u="sng" dirty="0">
                <a:latin typeface="ＭＳ ゴシック" pitchFamily="49"/>
                <a:ea typeface="ＭＳ ゴシック" pitchFamily="49"/>
              </a:rPr>
              <a:t>　Individual Farming</a:t>
            </a:r>
          </a:p>
          <a:p>
            <a:pPr lvl="0">
              <a:buNone/>
            </a:pPr>
            <a:r>
              <a:rPr lang="en-US" sz="2400" b="1" dirty="0">
                <a:latin typeface="ＭＳ ゴシック" pitchFamily="49"/>
                <a:ea typeface="ＭＳ ゴシック" pitchFamily="49"/>
              </a:rPr>
              <a:t>	・</a:t>
            </a:r>
            <a:r>
              <a:rPr lang="en-US" sz="2400" b="1" dirty="0" err="1">
                <a:latin typeface="ＭＳ ゴシック" pitchFamily="49"/>
                <a:ea typeface="ＭＳ ゴシック" pitchFamily="49"/>
              </a:rPr>
              <a:t>特に北部、中部</a:t>
            </a:r>
            <a:endParaRPr lang="en-US" sz="2400" b="1" dirty="0">
              <a:latin typeface="ＭＳ ゴシック" pitchFamily="49"/>
              <a:ea typeface="ＭＳ ゴシック" pitchFamily="49"/>
            </a:endParaRPr>
          </a:p>
          <a:p>
            <a:pPr lvl="0">
              <a:buNone/>
            </a:pPr>
            <a:r>
              <a:rPr lang="en-US" sz="2400" b="1" dirty="0">
                <a:latin typeface="ＭＳ ゴシック" pitchFamily="49"/>
                <a:ea typeface="ＭＳ ゴシック" pitchFamily="49"/>
              </a:rPr>
              <a:t>	・</a:t>
            </a:r>
            <a:r>
              <a:rPr lang="en-US" sz="2400" b="1" u="sng" dirty="0" err="1">
                <a:latin typeface="ＭＳ ゴシック" pitchFamily="49"/>
                <a:ea typeface="ＭＳ ゴシック" pitchFamily="49"/>
              </a:rPr>
              <a:t>自ら</a:t>
            </a:r>
            <a:r>
              <a:rPr lang="en-US" sz="2400" b="1" dirty="0" err="1">
                <a:latin typeface="ＭＳ ゴシック" pitchFamily="49"/>
                <a:ea typeface="ＭＳ ゴシック" pitchFamily="49"/>
              </a:rPr>
              <a:t>ゴム栽培を開始</a:t>
            </a:r>
            <a:endParaRPr lang="en-US" sz="2400" b="1" dirty="0">
              <a:latin typeface="ＭＳ ゴシック" pitchFamily="49"/>
              <a:ea typeface="ＭＳ ゴシック" pitchFamily="49"/>
            </a:endParaRPr>
          </a:p>
          <a:p>
            <a:pPr lvl="0">
              <a:buNone/>
            </a:pPr>
            <a:r>
              <a:rPr lang="en-US" sz="2400" b="1" u="sng" dirty="0" smtClean="0">
                <a:latin typeface="ＭＳ ゴシック" pitchFamily="49"/>
                <a:ea typeface="ＭＳ ゴシック" pitchFamily="49"/>
              </a:rPr>
              <a:t>2 </a:t>
            </a:r>
            <a:r>
              <a:rPr lang="en-US" sz="2400" b="1" u="sng" dirty="0" err="1">
                <a:solidFill>
                  <a:srgbClr val="FF00FF"/>
                </a:solidFill>
                <a:latin typeface="ＭＳ ゴシック" pitchFamily="49"/>
                <a:ea typeface="ＭＳ ゴシック" pitchFamily="49"/>
              </a:rPr>
              <a:t>契約農家</a:t>
            </a:r>
            <a:r>
              <a:rPr lang="en-US" sz="2400" b="1" u="sng" dirty="0">
                <a:latin typeface="ＭＳ ゴシック" pitchFamily="49"/>
                <a:ea typeface="ＭＳ ゴシック" pitchFamily="49"/>
              </a:rPr>
              <a:t>　Contract Farming</a:t>
            </a:r>
          </a:p>
          <a:p>
            <a:pPr lvl="0">
              <a:buNone/>
            </a:pPr>
            <a:r>
              <a:rPr lang="en-US" sz="2400" b="1" dirty="0">
                <a:latin typeface="ＭＳ ゴシック" pitchFamily="49"/>
                <a:ea typeface="ＭＳ ゴシック" pitchFamily="49"/>
              </a:rPr>
              <a:t>	・</a:t>
            </a:r>
            <a:r>
              <a:rPr lang="en-US" sz="2400" b="1" dirty="0" err="1">
                <a:latin typeface="ＭＳ ゴシック" pitchFamily="49"/>
                <a:ea typeface="ＭＳ ゴシック" pitchFamily="49"/>
              </a:rPr>
              <a:t>特に北部、中部</a:t>
            </a:r>
            <a:endParaRPr lang="en-US" sz="2400" b="1" dirty="0">
              <a:latin typeface="ＭＳ ゴシック" pitchFamily="49"/>
              <a:ea typeface="ＭＳ ゴシック" pitchFamily="49"/>
            </a:endParaRPr>
          </a:p>
          <a:p>
            <a:pPr lvl="0">
              <a:buNone/>
            </a:pPr>
            <a:r>
              <a:rPr lang="en-US" sz="2400" b="1" dirty="0">
                <a:latin typeface="ＭＳ ゴシック" pitchFamily="49"/>
                <a:ea typeface="ＭＳ ゴシック" pitchFamily="49"/>
              </a:rPr>
              <a:t>	・</a:t>
            </a:r>
            <a:r>
              <a:rPr lang="en-US" sz="2400" b="1" u="sng" dirty="0" err="1">
                <a:latin typeface="ＭＳ ゴシック" pitchFamily="49"/>
                <a:ea typeface="ＭＳ ゴシック" pitchFamily="49"/>
              </a:rPr>
              <a:t>政府＆</a:t>
            </a:r>
            <a:r>
              <a:rPr lang="en-US" sz="2400" b="1" u="sng" dirty="0" err="1" smtClean="0">
                <a:latin typeface="ＭＳ ゴシック" pitchFamily="49"/>
                <a:ea typeface="ＭＳ ゴシック" pitchFamily="49"/>
              </a:rPr>
              <a:t>企業</a:t>
            </a:r>
            <a:r>
              <a:rPr lang="en-US" sz="2400" b="1" dirty="0" err="1" smtClean="0">
                <a:latin typeface="ＭＳ ゴシック" pitchFamily="49"/>
                <a:ea typeface="ＭＳ ゴシック" pitchFamily="49"/>
              </a:rPr>
              <a:t>によって推進</a:t>
            </a:r>
            <a:endParaRPr lang="en-US" sz="2400" b="1" dirty="0">
              <a:latin typeface="ＭＳ ゴシック" pitchFamily="49"/>
              <a:ea typeface="ＭＳ ゴシック" pitchFamily="49"/>
            </a:endParaRPr>
          </a:p>
          <a:p>
            <a:pPr lvl="0">
              <a:buNone/>
            </a:pPr>
            <a:r>
              <a:rPr lang="en-US" sz="2400" b="1" u="sng" dirty="0">
                <a:latin typeface="ＭＳ ゴシック" pitchFamily="49"/>
                <a:ea typeface="ＭＳ ゴシック" pitchFamily="49"/>
              </a:rPr>
              <a:t>3 </a:t>
            </a:r>
            <a:r>
              <a:rPr lang="en-US" sz="2400" b="1" u="sng" dirty="0" err="1">
                <a:solidFill>
                  <a:srgbClr val="FF00FF"/>
                </a:solidFill>
                <a:latin typeface="ＭＳ ゴシック" pitchFamily="49"/>
                <a:ea typeface="ＭＳ ゴシック" pitchFamily="49"/>
              </a:rPr>
              <a:t>外資系企業</a:t>
            </a:r>
            <a:r>
              <a:rPr lang="en-US" sz="2400" b="1" u="sng" dirty="0">
                <a:latin typeface="ＭＳ ゴシック" pitchFamily="49"/>
                <a:ea typeface="ＭＳ ゴシック" pitchFamily="49"/>
              </a:rPr>
              <a:t>　Concessions</a:t>
            </a:r>
          </a:p>
          <a:p>
            <a:pPr lvl="0">
              <a:buNone/>
            </a:pPr>
            <a:r>
              <a:rPr lang="en-US" sz="2400" b="1" dirty="0">
                <a:latin typeface="ＭＳ ゴシック" pitchFamily="49"/>
                <a:ea typeface="ＭＳ ゴシック" pitchFamily="49"/>
              </a:rPr>
              <a:t>	・</a:t>
            </a:r>
            <a:r>
              <a:rPr lang="en-US" sz="2400" b="1" dirty="0" err="1">
                <a:latin typeface="ＭＳ ゴシック" pitchFamily="49"/>
                <a:ea typeface="ＭＳ ゴシック" pitchFamily="49"/>
              </a:rPr>
              <a:t>特に南部</a:t>
            </a:r>
            <a:endParaRPr lang="en-US" sz="2400" b="1" dirty="0">
              <a:latin typeface="ＭＳ ゴシック" pitchFamily="49"/>
              <a:ea typeface="ＭＳ ゴシック" pitchFamily="49"/>
            </a:endParaRPr>
          </a:p>
          <a:p>
            <a:pPr lvl="0">
              <a:buNone/>
            </a:pPr>
            <a:r>
              <a:rPr lang="en-US" sz="2400" b="1" dirty="0">
                <a:latin typeface="ＭＳ ゴシック" pitchFamily="49"/>
                <a:ea typeface="ＭＳ ゴシック" pitchFamily="49"/>
              </a:rPr>
              <a:t>	・</a:t>
            </a:r>
            <a:r>
              <a:rPr lang="en-US" sz="2400" b="1" u="sng" dirty="0" err="1" smtClean="0">
                <a:latin typeface="ＭＳ ゴシック" pitchFamily="49"/>
                <a:ea typeface="ＭＳ ゴシック" pitchFamily="49"/>
              </a:rPr>
              <a:t>大きな外資系企業</a:t>
            </a:r>
            <a:r>
              <a:rPr lang="en-US" sz="2400" b="1" dirty="0" err="1" smtClean="0">
                <a:latin typeface="ＭＳ ゴシック" pitchFamily="49"/>
                <a:ea typeface="ＭＳ ゴシック" pitchFamily="49"/>
              </a:rPr>
              <a:t>の参入</a:t>
            </a:r>
            <a:endParaRPr lang="en-US" sz="2400" b="1" dirty="0" smtClean="0">
              <a:latin typeface="ＭＳ ゴシック" pitchFamily="49"/>
              <a:ea typeface="ＭＳ ゴシック" pitchFamily="49"/>
            </a:endParaRPr>
          </a:p>
          <a:p>
            <a:pPr lvl="0">
              <a:buNone/>
            </a:pPr>
            <a:endParaRPr lang="en-US" sz="2400" b="1" dirty="0">
              <a:latin typeface="ＭＳ ゴシック" pitchFamily="49"/>
              <a:ea typeface="ＭＳ ゴシック" pitchFamily="49"/>
            </a:endParaRPr>
          </a:p>
          <a:p>
            <a:pPr algn="ctr">
              <a:buNone/>
            </a:pPr>
            <a:r>
              <a:rPr lang="ja-JP" altLang="en-US" sz="2400" b="1" dirty="0" smtClean="0">
                <a:solidFill>
                  <a:srgbClr val="FF0000"/>
                </a:solidFill>
                <a:latin typeface="ＭＳ ゴシック" pitchFamily="49"/>
                <a:ea typeface="ＭＳ ゴシック" pitchFamily="49"/>
              </a:rPr>
              <a:t>形態ごとの利益還元システム、現地農民の雇用割合の検証が必要</a:t>
            </a:r>
            <a:endParaRPr lang="en-US" altLang="ja-JP" sz="2400" b="1" dirty="0" smtClean="0">
              <a:solidFill>
                <a:srgbClr val="FF0000"/>
              </a:solidFill>
              <a:latin typeface="ＭＳ ゴシック" pitchFamily="49"/>
              <a:ea typeface="ＭＳ ゴシック" pitchFamily="49"/>
            </a:endParaRPr>
          </a:p>
          <a:p>
            <a:pPr lvl="0">
              <a:buNone/>
            </a:pPr>
            <a:endParaRPr lang="en-US" sz="2400" b="1" dirty="0"/>
          </a:p>
        </p:txBody>
      </p:sp>
      <p:sp>
        <p:nvSpPr>
          <p:cNvPr id="4" name="テキスト ボックス 3"/>
          <p:cNvSpPr txBox="1"/>
          <p:nvPr/>
        </p:nvSpPr>
        <p:spPr>
          <a:xfrm>
            <a:off x="323528" y="476672"/>
            <a:ext cx="4680520" cy="461665"/>
          </a:xfrm>
          <a:prstGeom prst="rect">
            <a:avLst/>
          </a:prstGeom>
          <a:noFill/>
        </p:spPr>
        <p:txBody>
          <a:bodyPr wrap="square" rtlCol="0">
            <a:spAutoFit/>
          </a:bodyPr>
          <a:lstStyle/>
          <a:p>
            <a:r>
              <a:rPr lang="en-US" altLang="ja-JP" sz="2400" b="1" cap="small" dirty="0" smtClean="0">
                <a:solidFill>
                  <a:prstClr val="black"/>
                </a:solidFill>
                <a:cs typeface="+mj-cs"/>
              </a:rPr>
              <a:t>2.</a:t>
            </a:r>
            <a:r>
              <a:rPr lang="ja-JP" altLang="en-US" sz="2400" b="1" cap="small" dirty="0" smtClean="0">
                <a:solidFill>
                  <a:prstClr val="black"/>
                </a:solidFill>
                <a:cs typeface="+mj-cs"/>
              </a:rPr>
              <a:t>背景調査</a:t>
            </a:r>
            <a:endParaRPr kumimoji="1" lang="ja-JP" altLang="en-US" sz="2400" dirty="0"/>
          </a:p>
        </p:txBody>
      </p:sp>
      <p:sp>
        <p:nvSpPr>
          <p:cNvPr id="5" name="下矢印 4"/>
          <p:cNvSpPr/>
          <p:nvPr/>
        </p:nvSpPr>
        <p:spPr>
          <a:xfrm>
            <a:off x="4211960" y="5085184"/>
            <a:ext cx="100811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1560" y="548680"/>
            <a:ext cx="4608512" cy="461665"/>
          </a:xfrm>
          <a:prstGeom prst="rect">
            <a:avLst/>
          </a:prstGeom>
          <a:noFill/>
        </p:spPr>
        <p:txBody>
          <a:bodyPr wrap="square" rtlCol="0">
            <a:spAutoFit/>
          </a:bodyPr>
          <a:lstStyle/>
          <a:p>
            <a:r>
              <a:rPr kumimoji="1" lang="en-US" altLang="ja-JP" sz="2400" dirty="0" smtClean="0"/>
              <a:t>3.</a:t>
            </a:r>
            <a:r>
              <a:rPr kumimoji="1" lang="ja-JP" altLang="en-US" sz="2400" dirty="0" smtClean="0"/>
              <a:t>仮説</a:t>
            </a:r>
            <a:endParaRPr kumimoji="1" lang="ja-JP" altLang="en-US" sz="2400" dirty="0"/>
          </a:p>
        </p:txBody>
      </p:sp>
      <p:sp>
        <p:nvSpPr>
          <p:cNvPr id="5" name="テキスト ボックス 4"/>
          <p:cNvSpPr txBox="1"/>
          <p:nvPr/>
        </p:nvSpPr>
        <p:spPr>
          <a:xfrm>
            <a:off x="827584" y="1268760"/>
            <a:ext cx="7776864" cy="4339650"/>
          </a:xfrm>
          <a:prstGeom prst="rect">
            <a:avLst/>
          </a:prstGeom>
          <a:noFill/>
        </p:spPr>
        <p:txBody>
          <a:bodyPr wrap="square" rtlCol="0">
            <a:spAutoFit/>
          </a:bodyPr>
          <a:lstStyle/>
          <a:p>
            <a:r>
              <a:rPr kumimoji="1" lang="ja-JP" altLang="en-US" sz="2400" dirty="0" smtClean="0"/>
              <a:t>天然ゴム栽培は、北部</a:t>
            </a:r>
            <a:r>
              <a:rPr kumimoji="1" lang="ja-JP" altLang="en-US" sz="2400" dirty="0" smtClean="0"/>
              <a:t>山岳地の</a:t>
            </a:r>
            <a:r>
              <a:rPr kumimoji="1" lang="ja-JP" altLang="en-US" sz="2400" dirty="0" smtClean="0"/>
              <a:t>焼き畑依存地域における住民の生計向上に有効である。</a:t>
            </a:r>
            <a:endParaRPr kumimoji="1" lang="en-US" altLang="ja-JP" sz="2400" dirty="0" smtClean="0"/>
          </a:p>
          <a:p>
            <a:endParaRPr lang="en-US" altLang="ja-JP" sz="2400" dirty="0"/>
          </a:p>
          <a:p>
            <a:r>
              <a:rPr kumimoji="1" lang="ja-JP" altLang="en-US" sz="2400" dirty="0" smtClean="0"/>
              <a:t>　　　　　　　　　　　</a:t>
            </a:r>
            <a:r>
              <a:rPr lang="ja-JP" altLang="en-US" sz="2400" dirty="0"/>
              <a:t>　</a:t>
            </a:r>
            <a:r>
              <a:rPr kumimoji="1" lang="ja-JP" altLang="en-US" sz="2400" dirty="0" smtClean="0"/>
              <a:t>↓</a:t>
            </a:r>
            <a:endParaRPr kumimoji="1" lang="en-US" altLang="ja-JP" sz="2400" dirty="0" smtClean="0"/>
          </a:p>
          <a:p>
            <a:endParaRPr lang="en-US" altLang="ja-JP" sz="2400" dirty="0"/>
          </a:p>
          <a:p>
            <a:r>
              <a:rPr lang="ja-JP" altLang="en-US" sz="2400" dirty="0" smtClean="0"/>
              <a:t>　　　　　生計</a:t>
            </a:r>
            <a:r>
              <a:rPr lang="ja-JP" altLang="en-US" sz="2400" dirty="0"/>
              <a:t>向上に寄与する為の</a:t>
            </a:r>
            <a:r>
              <a:rPr lang="ja-JP" altLang="en-US" sz="2400" dirty="0" smtClean="0"/>
              <a:t>条件</a:t>
            </a:r>
            <a:endParaRPr lang="en-US" altLang="ja-JP" sz="2400" dirty="0" smtClean="0"/>
          </a:p>
          <a:p>
            <a:endParaRPr kumimoji="1" lang="en-US" altLang="ja-JP" sz="2400" dirty="0"/>
          </a:p>
          <a:p>
            <a:r>
              <a:rPr lang="ja-JP" altLang="en-US" sz="2400" dirty="0" smtClean="0"/>
              <a:t>　　　□焼き畑からの移行先として成立</a:t>
            </a:r>
            <a:endParaRPr lang="en-US" altLang="ja-JP" sz="2400" dirty="0" smtClean="0"/>
          </a:p>
          <a:p>
            <a:endParaRPr kumimoji="1" lang="en-US" altLang="ja-JP" sz="2400" dirty="0"/>
          </a:p>
          <a:p>
            <a:r>
              <a:rPr lang="ja-JP" altLang="en-US" sz="2400" dirty="0" smtClean="0"/>
              <a:t>　　　□ゴム樹液の販売利益が農民に適切に還元</a:t>
            </a:r>
            <a:endParaRPr kumimoji="1" lang="en-US" altLang="ja-JP" sz="2400" dirty="0" smtClean="0"/>
          </a:p>
          <a:p>
            <a:endParaRPr lang="en-US" altLang="ja-JP" dirty="0"/>
          </a:p>
          <a:p>
            <a:endParaRPr kumimoji="1" lang="ja-JP" altLang="en-US" dirty="0"/>
          </a:p>
        </p:txBody>
      </p:sp>
      <p:sp>
        <p:nvSpPr>
          <p:cNvPr id="6" name="角丸四角形 5"/>
          <p:cNvSpPr/>
          <p:nvPr/>
        </p:nvSpPr>
        <p:spPr>
          <a:xfrm>
            <a:off x="611560" y="1196752"/>
            <a:ext cx="7920880" cy="1080120"/>
          </a:xfrm>
          <a:prstGeom prst="roundRect">
            <a:avLst/>
          </a:prstGeom>
          <a:no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 calcmode="lin" valueType="num">
                                      <p:cBhvr additive="base">
                                        <p:cTn id="2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476672"/>
            <a:ext cx="7416824" cy="8402300"/>
          </a:xfrm>
          <a:prstGeom prst="rect">
            <a:avLst/>
          </a:prstGeom>
          <a:noFill/>
        </p:spPr>
        <p:txBody>
          <a:bodyPr wrap="square" rtlCol="0">
            <a:spAutoFit/>
          </a:bodyPr>
          <a:lstStyle/>
          <a:p>
            <a:r>
              <a:rPr lang="en-US" altLang="ja-JP" sz="2400" dirty="0" smtClean="0"/>
              <a:t>4.</a:t>
            </a:r>
            <a:r>
              <a:rPr lang="ja-JP" altLang="en-US" sz="2400" dirty="0" smtClean="0"/>
              <a:t>仮説検証</a:t>
            </a:r>
            <a:endParaRPr lang="en-US" altLang="ja-JP" sz="2400" dirty="0" smtClean="0"/>
          </a:p>
          <a:p>
            <a:endParaRPr kumimoji="1" lang="en-US" altLang="ja-JP" dirty="0"/>
          </a:p>
          <a:p>
            <a:r>
              <a:rPr lang="en-US" altLang="ja-JP" sz="2000" dirty="0" smtClean="0"/>
              <a:t>§</a:t>
            </a:r>
            <a:r>
              <a:rPr lang="ja-JP" altLang="en-US" sz="2000" dirty="0" smtClean="0"/>
              <a:t>１．調査方法</a:t>
            </a:r>
            <a:endParaRPr lang="en-US" altLang="ja-JP" sz="2000" dirty="0" smtClean="0"/>
          </a:p>
          <a:p>
            <a:endParaRPr lang="en-US" altLang="ja-JP" dirty="0"/>
          </a:p>
          <a:p>
            <a:r>
              <a:rPr lang="ja-JP" altLang="en-US" sz="2000" dirty="0" smtClean="0"/>
              <a:t>・調査対象地：ラオス北部　ルアンナムタ</a:t>
            </a:r>
            <a:r>
              <a:rPr lang="en-US" altLang="ja-JP" sz="2000" dirty="0" smtClean="0"/>
              <a:t>―</a:t>
            </a:r>
            <a:r>
              <a:rPr lang="ja-JP" altLang="en-US" sz="2000" dirty="0" smtClean="0"/>
              <a:t>県</a:t>
            </a:r>
            <a:endParaRPr lang="en-US" altLang="ja-JP" sz="2000" dirty="0" smtClean="0"/>
          </a:p>
          <a:p>
            <a:r>
              <a:rPr lang="ja-JP" altLang="en-US" sz="2000" dirty="0"/>
              <a:t>　</a:t>
            </a:r>
            <a:endParaRPr lang="en-US" altLang="ja-JP" sz="2000" dirty="0"/>
          </a:p>
          <a:p>
            <a:r>
              <a:rPr lang="ja-JP" altLang="en-US" sz="2000" dirty="0" smtClean="0"/>
              <a:t>　→北部山岳地域に位置</a:t>
            </a:r>
            <a:endParaRPr lang="en-US" altLang="ja-JP" sz="2000" dirty="0" smtClean="0"/>
          </a:p>
          <a:p>
            <a:r>
              <a:rPr lang="ja-JP" altLang="en-US" sz="2000" dirty="0"/>
              <a:t>　</a:t>
            </a:r>
            <a:r>
              <a:rPr lang="ja-JP" altLang="en-US" sz="2000" dirty="0" smtClean="0"/>
              <a:t>→高い焼き畑依存度（おおよそ７０</a:t>
            </a:r>
            <a:r>
              <a:rPr lang="en-US" altLang="ja-JP" sz="2000" dirty="0" smtClean="0"/>
              <a:t>~</a:t>
            </a:r>
            <a:r>
              <a:rPr lang="ja-JP" altLang="en-US" sz="2000" dirty="0" smtClean="0"/>
              <a:t>８０％）</a:t>
            </a:r>
            <a:endParaRPr lang="en-US" altLang="ja-JP" sz="2000" dirty="0" smtClean="0"/>
          </a:p>
          <a:p>
            <a:r>
              <a:rPr lang="ja-JP" altLang="en-US" sz="2000" dirty="0" smtClean="0"/>
              <a:t>　→ゴム栽培の拡大が進行</a:t>
            </a:r>
            <a:endParaRPr lang="en-US" altLang="ja-JP" sz="2000" dirty="0" smtClean="0"/>
          </a:p>
          <a:p>
            <a:r>
              <a:rPr lang="ja-JP" altLang="en-US" sz="2000" dirty="0"/>
              <a:t>　</a:t>
            </a:r>
            <a:r>
              <a:rPr lang="ja-JP" altLang="en-US" sz="2000" dirty="0" smtClean="0"/>
              <a:t>→ゴム栽培の成功事例の報告</a:t>
            </a:r>
            <a:endParaRPr lang="en-US" altLang="ja-JP" sz="2000" dirty="0"/>
          </a:p>
          <a:p>
            <a:endParaRPr lang="en-US" altLang="ja-JP" sz="2000" dirty="0" smtClean="0"/>
          </a:p>
          <a:p>
            <a:r>
              <a:rPr kumimoji="1" lang="ja-JP" altLang="en-US" sz="2000" dirty="0" smtClean="0"/>
              <a:t>・調査観点</a:t>
            </a:r>
            <a:endParaRPr kumimoji="1" lang="en-US" altLang="ja-JP" sz="2000" dirty="0" smtClean="0"/>
          </a:p>
          <a:p>
            <a:endParaRPr lang="en-US" altLang="ja-JP" sz="2000" dirty="0"/>
          </a:p>
          <a:p>
            <a:r>
              <a:rPr kumimoji="1" lang="ja-JP" altLang="en-US" sz="2000" dirty="0" smtClean="0"/>
              <a:t>　→生計向上プロジェクトのアプローチ</a:t>
            </a:r>
            <a:endParaRPr kumimoji="1" lang="en-US" altLang="ja-JP" sz="2000" dirty="0" smtClean="0"/>
          </a:p>
          <a:p>
            <a:r>
              <a:rPr lang="ja-JP" altLang="en-US" sz="2000" dirty="0" smtClean="0"/>
              <a:t>　→プロジェクト現場の見学と手法の確認</a:t>
            </a:r>
            <a:endParaRPr lang="en-US" altLang="ja-JP" sz="2000" dirty="0"/>
          </a:p>
          <a:p>
            <a:r>
              <a:rPr kumimoji="1" lang="ja-JP" altLang="en-US" sz="2000" dirty="0" smtClean="0"/>
              <a:t>　→焼き畑からゴム栽培に移行した人はどの程度いるのか</a:t>
            </a:r>
            <a:endParaRPr kumimoji="1" lang="en-US" altLang="ja-JP" sz="2000" dirty="0" smtClean="0"/>
          </a:p>
          <a:p>
            <a:r>
              <a:rPr lang="ja-JP" altLang="en-US" sz="2000" dirty="0" smtClean="0"/>
              <a:t>　→ゴム農園の営業形態と農民の収入システム</a:t>
            </a:r>
            <a:endParaRPr lang="en-US" altLang="ja-JP" sz="2000" dirty="0"/>
          </a:p>
          <a:p>
            <a:endParaRPr kumimoji="1" lang="en-US" altLang="ja-JP" sz="2000"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ja-JP" altLang="en-US" dirty="0"/>
          </a:p>
        </p:txBody>
      </p:sp>
      <p:pic>
        <p:nvPicPr>
          <p:cNvPr id="1026" name="Picture 2"/>
          <p:cNvPicPr>
            <a:picLocks noChangeAspect="1" noChangeArrowheads="1"/>
          </p:cNvPicPr>
          <p:nvPr/>
        </p:nvPicPr>
        <p:blipFill>
          <a:blip r:embed="rId3" cstate="print"/>
          <a:srcRect/>
          <a:stretch>
            <a:fillRect/>
          </a:stretch>
        </p:blipFill>
        <p:spPr bwMode="auto">
          <a:xfrm>
            <a:off x="6128884" y="1556792"/>
            <a:ext cx="2691588" cy="35457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548680"/>
            <a:ext cx="8064896" cy="1200329"/>
          </a:xfrm>
          <a:prstGeom prst="rect">
            <a:avLst/>
          </a:prstGeom>
          <a:noFill/>
        </p:spPr>
        <p:txBody>
          <a:bodyPr wrap="square" rtlCol="0">
            <a:spAutoFit/>
          </a:bodyPr>
          <a:lstStyle/>
          <a:p>
            <a:r>
              <a:rPr kumimoji="1" lang="ja-JP" altLang="en-US" dirty="0" smtClean="0"/>
              <a:t>（参考）ルアンナムタ</a:t>
            </a:r>
            <a:r>
              <a:rPr kumimoji="1" lang="en-US" altLang="ja-JP" dirty="0" smtClean="0"/>
              <a:t>―</a:t>
            </a:r>
            <a:r>
              <a:rPr kumimoji="1" lang="ja-JP" altLang="en-US" dirty="0" smtClean="0"/>
              <a:t>県における天然ゴム栽培現況</a:t>
            </a:r>
            <a:endParaRPr kumimoji="1" lang="en-US" altLang="ja-JP" dirty="0" smtClean="0"/>
          </a:p>
          <a:p>
            <a:endParaRPr lang="en-US" altLang="ja-JP" dirty="0" smtClean="0"/>
          </a:p>
          <a:p>
            <a:endParaRPr lang="en-US" altLang="ja-JP" dirty="0" smtClean="0"/>
          </a:p>
          <a:p>
            <a:endParaRPr kumimoji="1" lang="ja-JP" altLang="en-US" dirty="0"/>
          </a:p>
        </p:txBody>
      </p:sp>
      <p:pic>
        <p:nvPicPr>
          <p:cNvPr id="3" name="図 2"/>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43608" y="1844824"/>
            <a:ext cx="6984776" cy="4032448"/>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1560" y="476672"/>
            <a:ext cx="8208912" cy="5601533"/>
          </a:xfrm>
          <a:prstGeom prst="rect">
            <a:avLst/>
          </a:prstGeom>
          <a:noFill/>
        </p:spPr>
        <p:txBody>
          <a:bodyPr wrap="square" rtlCol="0">
            <a:spAutoFit/>
          </a:bodyPr>
          <a:lstStyle/>
          <a:p>
            <a:r>
              <a:rPr kumimoji="1" lang="en-US" altLang="ja-JP" sz="2400" dirty="0" smtClean="0"/>
              <a:t>4.</a:t>
            </a:r>
            <a:r>
              <a:rPr kumimoji="1" lang="ja-JP" altLang="en-US" sz="2400" dirty="0" smtClean="0"/>
              <a:t>仮説検証</a:t>
            </a:r>
            <a:endParaRPr kumimoji="1" lang="en-US" altLang="ja-JP" sz="2400" dirty="0" smtClean="0"/>
          </a:p>
          <a:p>
            <a:endParaRPr lang="en-US" altLang="ja-JP" dirty="0"/>
          </a:p>
          <a:p>
            <a:r>
              <a:rPr kumimoji="1" lang="en-US" altLang="ja-JP" sz="2000" dirty="0" smtClean="0"/>
              <a:t>§</a:t>
            </a:r>
            <a:r>
              <a:rPr kumimoji="1" lang="ja-JP" altLang="en-US" sz="2000" dirty="0" smtClean="0"/>
              <a:t>２．調査内容</a:t>
            </a:r>
            <a:endParaRPr kumimoji="1" lang="en-US" altLang="ja-JP" sz="2000" dirty="0" smtClean="0"/>
          </a:p>
          <a:p>
            <a:endParaRPr lang="en-US" altLang="ja-JP" sz="2000" dirty="0"/>
          </a:p>
          <a:p>
            <a:r>
              <a:rPr kumimoji="1" lang="ja-JP" altLang="en-US" sz="2000" dirty="0" smtClean="0"/>
              <a:t>□国内訪問</a:t>
            </a:r>
            <a:endParaRPr kumimoji="1" lang="en-US" altLang="ja-JP" sz="2000" dirty="0" smtClean="0"/>
          </a:p>
          <a:p>
            <a:r>
              <a:rPr lang="ja-JP" altLang="en-US" sz="2000" dirty="0"/>
              <a:t>　</a:t>
            </a:r>
            <a:r>
              <a:rPr lang="ja-JP" altLang="en-US" sz="2000" dirty="0" smtClean="0"/>
              <a:t>地球環境学研究所　冨田晋介氏</a:t>
            </a:r>
            <a:endParaRPr lang="en-US" altLang="ja-JP" sz="2000" dirty="0" smtClean="0"/>
          </a:p>
          <a:p>
            <a:r>
              <a:rPr kumimoji="1" lang="ja-JP" altLang="en-US" sz="2000" dirty="0" smtClean="0"/>
              <a:t>↓</a:t>
            </a:r>
            <a:endParaRPr kumimoji="1" lang="en-US" altLang="ja-JP" sz="2000" dirty="0" smtClean="0"/>
          </a:p>
          <a:p>
            <a:r>
              <a:rPr kumimoji="1" lang="ja-JP" altLang="en-US" sz="2000" dirty="0" smtClean="0"/>
              <a:t>□現地調査</a:t>
            </a:r>
            <a:endParaRPr kumimoji="1" lang="en-US" altLang="ja-JP" sz="2000" dirty="0"/>
          </a:p>
          <a:p>
            <a:r>
              <a:rPr kumimoji="1" lang="ja-JP" altLang="en-US" sz="2000" dirty="0" smtClean="0"/>
              <a:t>　→</a:t>
            </a:r>
            <a:r>
              <a:rPr kumimoji="1" lang="en-US" altLang="ja-JP" sz="2000" dirty="0" smtClean="0"/>
              <a:t>JICA</a:t>
            </a:r>
            <a:r>
              <a:rPr kumimoji="1" lang="ja-JP" altLang="en-US" sz="2000" dirty="0" smtClean="0"/>
              <a:t>現地</a:t>
            </a:r>
            <a:r>
              <a:rPr lang="ja-JP" altLang="en-US" sz="2000" dirty="0" smtClean="0"/>
              <a:t>研究員　水野明氏、渡辺盛晃氏</a:t>
            </a:r>
            <a:endParaRPr lang="en-US" altLang="ja-JP" sz="2000" dirty="0" smtClean="0"/>
          </a:p>
          <a:p>
            <a:r>
              <a:rPr kumimoji="1" lang="ja-JP" altLang="en-US" sz="2000" dirty="0"/>
              <a:t>　</a:t>
            </a:r>
            <a:r>
              <a:rPr kumimoji="1" lang="ja-JP" altLang="en-US" sz="2000" dirty="0" smtClean="0"/>
              <a:t>→</a:t>
            </a:r>
            <a:r>
              <a:rPr kumimoji="1" lang="en-US" altLang="ja-JP" sz="2000" dirty="0" smtClean="0"/>
              <a:t>JICA</a:t>
            </a:r>
            <a:r>
              <a:rPr kumimoji="1" lang="ja-JP" altLang="en-US" sz="2000" dirty="0" smtClean="0"/>
              <a:t>プロジェクト「南部山岳丘陵地域生計向上プロジェクト」</a:t>
            </a:r>
            <a:endParaRPr kumimoji="1" lang="en-US" altLang="ja-JP" sz="2000" dirty="0" smtClean="0"/>
          </a:p>
          <a:p>
            <a:r>
              <a:rPr kumimoji="1" lang="ja-JP" altLang="en-US" sz="2000" dirty="0" smtClean="0"/>
              <a:t>　　現地サイト見学</a:t>
            </a:r>
            <a:endParaRPr kumimoji="1" lang="en-US" altLang="ja-JP" sz="2000" dirty="0" smtClean="0"/>
          </a:p>
          <a:p>
            <a:r>
              <a:rPr lang="ja-JP" altLang="en-US" sz="2000" dirty="0" smtClean="0"/>
              <a:t>　→</a:t>
            </a:r>
            <a:r>
              <a:rPr lang="en-US" altLang="ja-JP" sz="2000" dirty="0" smtClean="0"/>
              <a:t>ADRA</a:t>
            </a:r>
            <a:r>
              <a:rPr lang="ja-JP" altLang="en-US" sz="2000" dirty="0" smtClean="0"/>
              <a:t>　</a:t>
            </a:r>
            <a:r>
              <a:rPr lang="en-US" altLang="ja-JP" sz="2000" dirty="0" smtClean="0"/>
              <a:t>JAPAN</a:t>
            </a:r>
            <a:r>
              <a:rPr lang="ja-JP" altLang="en-US" sz="2000" dirty="0" smtClean="0"/>
              <a:t>スタッフ　田邉宙大氏、現地専門家　小出義明氏</a:t>
            </a:r>
            <a:endParaRPr lang="en-US" altLang="ja-JP" sz="2000" dirty="0"/>
          </a:p>
          <a:p>
            <a:r>
              <a:rPr kumimoji="1" lang="ja-JP" altLang="en-US" sz="2000" dirty="0" smtClean="0"/>
              <a:t>↓</a:t>
            </a:r>
            <a:endParaRPr kumimoji="1" lang="en-US" altLang="ja-JP" sz="2000" dirty="0" smtClean="0"/>
          </a:p>
          <a:p>
            <a:r>
              <a:rPr lang="ja-JP" altLang="en-US" sz="2000" dirty="0" smtClean="0"/>
              <a:t>□現地調査後の再調査</a:t>
            </a:r>
            <a:endParaRPr lang="en-US" altLang="ja-JP" sz="2000" dirty="0" smtClean="0"/>
          </a:p>
          <a:p>
            <a:r>
              <a:rPr kumimoji="1" lang="ja-JP" altLang="en-US" sz="2000" dirty="0"/>
              <a:t>　</a:t>
            </a:r>
            <a:r>
              <a:rPr kumimoji="1" lang="ja-JP" altLang="en-US" sz="2000" dirty="0" smtClean="0"/>
              <a:t>→再度文献、論文ベースの調査</a:t>
            </a:r>
            <a:endParaRPr kumimoji="1" lang="en-US" altLang="ja-JP" sz="2000" dirty="0" smtClean="0"/>
          </a:p>
          <a:p>
            <a:r>
              <a:rPr lang="ja-JP" altLang="en-US" sz="2000" dirty="0"/>
              <a:t>　</a:t>
            </a:r>
            <a:r>
              <a:rPr lang="ja-JP" altLang="en-US" sz="2000" dirty="0" smtClean="0"/>
              <a:t>→まとめ</a:t>
            </a:r>
            <a:endParaRPr kumimoji="1" lang="en-US" altLang="ja-JP" sz="2000" dirty="0" smtClean="0"/>
          </a:p>
          <a:p>
            <a:endParaRPr lang="en-US" altLang="ja-JP" dirty="0"/>
          </a:p>
          <a:p>
            <a:endParaRPr kumimoji="1" lang="ja-JP" altLang="en-US" dirty="0"/>
          </a:p>
        </p:txBody>
      </p:sp>
      <p:pic>
        <p:nvPicPr>
          <p:cNvPr id="2050" name="Picture 2" descr="C:\Users\Shige\Desktop\IMGP0861.JPG"/>
          <p:cNvPicPr>
            <a:picLocks noChangeAspect="1" noChangeArrowheads="1"/>
          </p:cNvPicPr>
          <p:nvPr/>
        </p:nvPicPr>
        <p:blipFill>
          <a:blip r:embed="rId3" cstate="print"/>
          <a:srcRect/>
          <a:stretch>
            <a:fillRect/>
          </a:stretch>
        </p:blipFill>
        <p:spPr bwMode="auto">
          <a:xfrm>
            <a:off x="5724128" y="4293096"/>
            <a:ext cx="3419872" cy="256490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404664"/>
            <a:ext cx="8280920" cy="7017306"/>
          </a:xfrm>
          <a:prstGeom prst="rect">
            <a:avLst/>
          </a:prstGeom>
          <a:noFill/>
        </p:spPr>
        <p:txBody>
          <a:bodyPr wrap="square" rtlCol="0">
            <a:spAutoFit/>
          </a:bodyPr>
          <a:lstStyle/>
          <a:p>
            <a:r>
              <a:rPr kumimoji="1" lang="en-US" altLang="ja-JP" sz="2400" dirty="0" smtClean="0"/>
              <a:t>4.</a:t>
            </a:r>
            <a:r>
              <a:rPr kumimoji="1" lang="ja-JP" altLang="en-US" sz="2400" dirty="0" smtClean="0"/>
              <a:t>仮説検証</a:t>
            </a:r>
            <a:endParaRPr kumimoji="1" lang="en-US" altLang="ja-JP" sz="2400" dirty="0" smtClean="0"/>
          </a:p>
          <a:p>
            <a:endParaRPr lang="en-US" altLang="ja-JP" dirty="0"/>
          </a:p>
          <a:p>
            <a:r>
              <a:rPr lang="en-US" altLang="ja-JP" sz="2000" dirty="0" smtClean="0"/>
              <a:t>§</a:t>
            </a:r>
            <a:r>
              <a:rPr lang="ja-JP" altLang="en-US" sz="2000" dirty="0" smtClean="0"/>
              <a:t>３．</a:t>
            </a:r>
            <a:r>
              <a:rPr lang="en-US" altLang="ja-JP" sz="2000" dirty="0"/>
              <a:t> JICA</a:t>
            </a:r>
            <a:r>
              <a:rPr lang="ja-JP" altLang="en-US" sz="2000" dirty="0"/>
              <a:t>現地</a:t>
            </a:r>
            <a:r>
              <a:rPr lang="ja-JP" altLang="en-US" sz="2000" dirty="0" smtClean="0"/>
              <a:t>研究員　水野明氏、渡辺盛晃氏　への取材</a:t>
            </a:r>
            <a:endParaRPr lang="en-US" altLang="ja-JP" sz="2000" dirty="0" smtClean="0"/>
          </a:p>
          <a:p>
            <a:endParaRPr kumimoji="1" lang="en-US" altLang="ja-JP" sz="2000" dirty="0"/>
          </a:p>
          <a:p>
            <a:r>
              <a:rPr lang="ja-JP" altLang="en-US" sz="2000" dirty="0" smtClean="0"/>
              <a:t>・ラオス山岳丘陵地域での生計向上への</a:t>
            </a:r>
            <a:r>
              <a:rPr lang="en-US" altLang="ja-JP" sz="2000" dirty="0" smtClean="0"/>
              <a:t>JICA</a:t>
            </a:r>
            <a:r>
              <a:rPr lang="ja-JP" altLang="en-US" sz="2000" dirty="0" smtClean="0"/>
              <a:t>の試み</a:t>
            </a:r>
            <a:endParaRPr lang="en-US" altLang="ja-JP" sz="2000" dirty="0" smtClean="0"/>
          </a:p>
          <a:p>
            <a:endParaRPr lang="en-US" altLang="ja-JP" sz="2000" dirty="0"/>
          </a:p>
          <a:p>
            <a:r>
              <a:rPr lang="ja-JP" altLang="en-US" sz="2000" dirty="0" smtClean="0"/>
              <a:t>→「南部山岳丘陵地域生計向上プロジェクト」（</a:t>
            </a:r>
            <a:r>
              <a:rPr lang="en-US" altLang="ja-JP" sz="2000" dirty="0" smtClean="0"/>
              <a:t>2010</a:t>
            </a:r>
            <a:r>
              <a:rPr lang="ja-JP" altLang="en-US" sz="2000" dirty="0" smtClean="0"/>
              <a:t>～</a:t>
            </a:r>
            <a:r>
              <a:rPr lang="en-US" altLang="ja-JP" sz="2000" dirty="0" smtClean="0"/>
              <a:t>2015</a:t>
            </a:r>
            <a:r>
              <a:rPr lang="ja-JP" altLang="en-US" sz="2000" dirty="0" smtClean="0"/>
              <a:t>）</a:t>
            </a:r>
            <a:endParaRPr lang="en-US" altLang="ja-JP" sz="2000" dirty="0" smtClean="0"/>
          </a:p>
          <a:p>
            <a:endParaRPr lang="en-US" altLang="ja-JP" sz="2000" dirty="0"/>
          </a:p>
          <a:p>
            <a:r>
              <a:rPr lang="ja-JP" altLang="en-US" sz="2000" dirty="0" smtClean="0"/>
              <a:t>→「少数民族食糧確保のための事業」（</a:t>
            </a:r>
            <a:r>
              <a:rPr lang="en-US" altLang="ja-JP" sz="2000" dirty="0" smtClean="0"/>
              <a:t>2009</a:t>
            </a:r>
            <a:r>
              <a:rPr lang="ja-JP" altLang="en-US" sz="2000" dirty="0" smtClean="0"/>
              <a:t>～</a:t>
            </a:r>
            <a:r>
              <a:rPr lang="en-US" altLang="ja-JP" sz="2000" dirty="0" smtClean="0"/>
              <a:t>2012</a:t>
            </a:r>
            <a:r>
              <a:rPr lang="ja-JP" altLang="en-US" sz="2000" dirty="0" smtClean="0"/>
              <a:t>）</a:t>
            </a:r>
            <a:endParaRPr lang="en-US" altLang="ja-JP" sz="2000" dirty="0" smtClean="0"/>
          </a:p>
          <a:p>
            <a:endParaRPr lang="en-US" altLang="ja-JP" sz="2000" dirty="0"/>
          </a:p>
          <a:p>
            <a:r>
              <a:rPr lang="ja-JP" altLang="en-US" sz="2000" dirty="0" smtClean="0"/>
              <a:t>→「森林減少抑制のための参加型森林管理プロジェクト」</a:t>
            </a:r>
            <a:endParaRPr lang="en-US" altLang="ja-JP" sz="2000" dirty="0" smtClean="0"/>
          </a:p>
          <a:p>
            <a:r>
              <a:rPr lang="ja-JP" altLang="en-US" sz="2000" dirty="0"/>
              <a:t>　</a:t>
            </a:r>
            <a:r>
              <a:rPr lang="ja-JP" altLang="en-US" sz="2000" dirty="0" smtClean="0"/>
              <a:t>　　　　　　　　　　　　　　　　　　　　　（</a:t>
            </a:r>
            <a:r>
              <a:rPr lang="en-US" altLang="ja-JP" sz="2000" dirty="0" smtClean="0"/>
              <a:t>2009~2014</a:t>
            </a:r>
            <a:r>
              <a:rPr lang="ja-JP" altLang="en-US" sz="2000" dirty="0" smtClean="0"/>
              <a:t>）</a:t>
            </a:r>
            <a:endParaRPr lang="en-US" altLang="ja-JP" sz="2000" dirty="0" smtClean="0"/>
          </a:p>
          <a:p>
            <a:endParaRPr lang="en-US" altLang="ja-JP" dirty="0"/>
          </a:p>
          <a:p>
            <a:endParaRPr lang="en-US" altLang="ja-JP" dirty="0" smtClean="0"/>
          </a:p>
          <a:p>
            <a:r>
              <a:rPr lang="ja-JP" altLang="en-US" dirty="0" smtClean="0"/>
              <a:t>　　　　　　　　　　</a:t>
            </a:r>
            <a:endParaRPr lang="en-US" altLang="ja-JP" dirty="0" smtClean="0"/>
          </a:p>
          <a:p>
            <a:r>
              <a:rPr lang="ja-JP" altLang="en-US" dirty="0"/>
              <a:t>　</a:t>
            </a:r>
            <a:r>
              <a:rPr lang="ja-JP" altLang="en-US" dirty="0" smtClean="0"/>
              <a:t>　　　　　　　</a:t>
            </a:r>
            <a:r>
              <a:rPr lang="ja-JP" altLang="en-US" sz="2800" dirty="0" smtClean="0"/>
              <a:t>基本原則　＝　生業複合</a:t>
            </a:r>
            <a:endParaRPr lang="en-US" altLang="ja-JP" sz="2800" dirty="0" smtClean="0"/>
          </a:p>
          <a:p>
            <a:r>
              <a:rPr lang="ja-JP" altLang="en-US" dirty="0" smtClean="0"/>
              <a:t>　　　　　　　　　　　　　　　　　</a:t>
            </a:r>
            <a:endParaRPr lang="en-US" altLang="ja-JP" dirty="0" smtClean="0"/>
          </a:p>
          <a:p>
            <a:endParaRPr kumimoji="1" lang="en-US" altLang="ja-JP" dirty="0" smtClean="0"/>
          </a:p>
          <a:p>
            <a:endParaRPr kumimoji="1" lang="en-US" altLang="ja-JP" dirty="0" smtClean="0"/>
          </a:p>
          <a:p>
            <a:endParaRPr lang="en-US" altLang="ja-JP" dirty="0"/>
          </a:p>
          <a:p>
            <a:endParaRPr kumimoji="1" lang="en-US" altLang="ja-JP" dirty="0" smtClean="0"/>
          </a:p>
          <a:p>
            <a:endParaRPr lang="en-US" altLang="ja-JP" dirty="0"/>
          </a:p>
          <a:p>
            <a:endParaRPr kumimoji="1" lang="ja-JP" altLang="en-US" dirty="0"/>
          </a:p>
        </p:txBody>
      </p:sp>
      <p:sp>
        <p:nvSpPr>
          <p:cNvPr id="4" name="雲 3"/>
          <p:cNvSpPr/>
          <p:nvPr/>
        </p:nvSpPr>
        <p:spPr>
          <a:xfrm>
            <a:off x="1835696" y="4437112"/>
            <a:ext cx="5400600" cy="1584176"/>
          </a:xfrm>
          <a:prstGeom prst="cloud">
            <a:avLst/>
          </a:prstGeom>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5" end="15"/>
                                            </p:txEl>
                                          </p:spTgt>
                                        </p:tgtEl>
                                        <p:attrNameLst>
                                          <p:attrName>style.visibility</p:attrName>
                                        </p:attrNameLst>
                                      </p:cBhvr>
                                      <p:to>
                                        <p:strVal val="visible"/>
                                      </p:to>
                                    </p:set>
                                    <p:anim calcmode="lin" valueType="num">
                                      <p:cBhvr additive="base">
                                        <p:cTn id="7"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83568" y="548680"/>
            <a:ext cx="7560840" cy="5570756"/>
          </a:xfrm>
          <a:prstGeom prst="rect">
            <a:avLst/>
          </a:prstGeom>
          <a:noFill/>
        </p:spPr>
        <p:txBody>
          <a:bodyPr wrap="square" rtlCol="0">
            <a:spAutoFit/>
          </a:bodyPr>
          <a:lstStyle/>
          <a:p>
            <a:r>
              <a:rPr kumimoji="1" lang="en-US" altLang="ja-JP" sz="2400" dirty="0" smtClean="0"/>
              <a:t>4.</a:t>
            </a:r>
            <a:r>
              <a:rPr kumimoji="1" lang="ja-JP" altLang="en-US" sz="2400" dirty="0" smtClean="0"/>
              <a:t>仮説検証</a:t>
            </a:r>
            <a:endParaRPr kumimoji="1" lang="en-US" altLang="ja-JP" sz="2400" dirty="0" smtClean="0"/>
          </a:p>
          <a:p>
            <a:endParaRPr lang="en-US" altLang="ja-JP" dirty="0"/>
          </a:p>
          <a:p>
            <a:endParaRPr kumimoji="1" lang="en-US" altLang="ja-JP" sz="2000" dirty="0" smtClean="0"/>
          </a:p>
          <a:p>
            <a:r>
              <a:rPr kumimoji="1" lang="ja-JP" altLang="en-US" sz="2000" dirty="0" smtClean="0"/>
              <a:t>・基本コンセプト＝生業複合の枠内での、各農業部門の促進</a:t>
            </a:r>
            <a:endParaRPr kumimoji="1" lang="en-US" altLang="ja-JP" sz="2000" dirty="0" smtClean="0"/>
          </a:p>
          <a:p>
            <a:endParaRPr lang="en-US" altLang="ja-JP" sz="2000" dirty="0" smtClean="0"/>
          </a:p>
          <a:p>
            <a:r>
              <a:rPr lang="ja-JP" altLang="en-US" sz="2000" dirty="0" smtClean="0"/>
              <a:t>→ラオスの伝統的農業形態の尊重</a:t>
            </a:r>
            <a:endParaRPr lang="en-US" altLang="ja-JP" sz="2000" dirty="0" smtClean="0"/>
          </a:p>
          <a:p>
            <a:endParaRPr lang="en-US" altLang="ja-JP" sz="2000" dirty="0"/>
          </a:p>
          <a:p>
            <a:r>
              <a:rPr lang="ja-JP" altLang="en-US" sz="2000" dirty="0" smtClean="0"/>
              <a:t>・</a:t>
            </a:r>
            <a:r>
              <a:rPr lang="ja-JP" altLang="en-US" sz="2000" b="1" u="sng" dirty="0" smtClean="0">
                <a:solidFill>
                  <a:srgbClr val="FF0000"/>
                </a:solidFill>
              </a:rPr>
              <a:t>養殖</a:t>
            </a:r>
            <a:r>
              <a:rPr lang="ja-JP" altLang="en-US" sz="2000" dirty="0" smtClean="0"/>
              <a:t>、</a:t>
            </a:r>
            <a:r>
              <a:rPr lang="ja-JP" altLang="en-US" sz="2000" b="1" u="sng" dirty="0" smtClean="0">
                <a:solidFill>
                  <a:srgbClr val="FF0000"/>
                </a:solidFill>
              </a:rPr>
              <a:t>畜産</a:t>
            </a:r>
            <a:r>
              <a:rPr lang="ja-JP" altLang="en-US" sz="2000" dirty="0" smtClean="0"/>
              <a:t>、</a:t>
            </a:r>
            <a:r>
              <a:rPr lang="ja-JP" altLang="en-US" sz="2000" b="1" u="sng" dirty="0" smtClean="0">
                <a:solidFill>
                  <a:srgbClr val="FF0000"/>
                </a:solidFill>
              </a:rPr>
              <a:t>換金作物</a:t>
            </a:r>
            <a:r>
              <a:rPr lang="ja-JP" altLang="en-US" sz="2000" dirty="0" smtClean="0"/>
              <a:t>の</a:t>
            </a:r>
            <a:r>
              <a:rPr lang="en-US" altLang="ja-JP" sz="2000" dirty="0" smtClean="0"/>
              <a:t>3</a:t>
            </a:r>
            <a:r>
              <a:rPr lang="ja-JP" altLang="en-US" sz="2000" dirty="0" err="1" smtClean="0"/>
              <a:t>つの</a:t>
            </a:r>
            <a:r>
              <a:rPr lang="ja-JP" altLang="en-US" sz="2000" dirty="0" smtClean="0"/>
              <a:t>オプションを想定</a:t>
            </a:r>
            <a:endParaRPr lang="en-US" altLang="ja-JP" sz="2000" dirty="0" smtClean="0"/>
          </a:p>
          <a:p>
            <a:endParaRPr lang="en-US" altLang="ja-JP" sz="2000" dirty="0"/>
          </a:p>
          <a:p>
            <a:r>
              <a:rPr lang="ja-JP" altLang="en-US" sz="2000" dirty="0" smtClean="0"/>
              <a:t>→丘陵、山岳地などの地形・地理により組み合わせを適宜変更</a:t>
            </a:r>
            <a:endParaRPr lang="en-US" altLang="ja-JP" sz="2000" dirty="0"/>
          </a:p>
          <a:p>
            <a:endParaRPr kumimoji="1" lang="en-US" altLang="ja-JP" sz="2000" dirty="0" smtClean="0"/>
          </a:p>
          <a:p>
            <a:r>
              <a:rPr lang="ja-JP" altLang="en-US" sz="2000" dirty="0" smtClean="0"/>
              <a:t>・生計向上の判断基準：</a:t>
            </a:r>
            <a:endParaRPr lang="en-US" altLang="ja-JP" sz="2000" dirty="0" smtClean="0"/>
          </a:p>
          <a:p>
            <a:r>
              <a:rPr lang="ja-JP" altLang="en-US" sz="2000" dirty="0"/>
              <a:t>　</a:t>
            </a:r>
            <a:r>
              <a:rPr lang="ja-JP" altLang="en-US" sz="2000" dirty="0" smtClean="0"/>
              <a:t>①米・魚・肉の消費量</a:t>
            </a:r>
            <a:endParaRPr lang="en-US" altLang="ja-JP" sz="2000" dirty="0" smtClean="0"/>
          </a:p>
          <a:p>
            <a:r>
              <a:rPr lang="ja-JP" altLang="en-US" sz="2000" dirty="0"/>
              <a:t>　</a:t>
            </a:r>
            <a:r>
              <a:rPr lang="ja-JP" altLang="en-US" sz="2000" dirty="0" smtClean="0"/>
              <a:t>②農産物生産量</a:t>
            </a:r>
            <a:endParaRPr lang="en-US" altLang="ja-JP" sz="2000" dirty="0" smtClean="0"/>
          </a:p>
          <a:p>
            <a:r>
              <a:rPr lang="ja-JP" altLang="en-US" sz="2000" dirty="0"/>
              <a:t>　</a:t>
            </a:r>
            <a:r>
              <a:rPr lang="ja-JP" altLang="en-US" sz="2000" dirty="0" smtClean="0"/>
              <a:t>③平均所得の上昇</a:t>
            </a:r>
            <a:endParaRPr lang="en-US" altLang="ja-JP" sz="2000" dirty="0" smtClean="0"/>
          </a:p>
          <a:p>
            <a:endParaRPr lang="en-US" altLang="ja-JP" dirty="0"/>
          </a:p>
          <a:p>
            <a:endParaRPr kumimoji="1" lang="en-US" altLang="ja-JP" dirty="0" smtClean="0"/>
          </a:p>
          <a:p>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 calcmode="lin" valueType="num">
                                      <p:cBhvr additive="base">
                                        <p:cTn id="2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 calcmode="lin" valueType="num">
                                      <p:cBhvr additive="base">
                                        <p:cTn id="3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anim calcmode="lin" valueType="num">
                                      <p:cBhvr additive="base">
                                        <p:cTn id="3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anim calcmode="lin" valueType="num">
                                      <p:cBhvr additive="base">
                                        <p:cTn id="3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7544" y="548680"/>
            <a:ext cx="8280920" cy="6278642"/>
          </a:xfrm>
          <a:prstGeom prst="rect">
            <a:avLst/>
          </a:prstGeom>
          <a:noFill/>
        </p:spPr>
        <p:txBody>
          <a:bodyPr wrap="square" rtlCol="0">
            <a:spAutoFit/>
          </a:bodyPr>
          <a:lstStyle/>
          <a:p>
            <a:r>
              <a:rPr kumimoji="1" lang="en-US" altLang="ja-JP" sz="2400" dirty="0" smtClean="0"/>
              <a:t>4.</a:t>
            </a:r>
            <a:r>
              <a:rPr kumimoji="1" lang="ja-JP" altLang="en-US" sz="2400" dirty="0" smtClean="0"/>
              <a:t>仮説検証</a:t>
            </a:r>
            <a:endParaRPr kumimoji="1" lang="en-US" altLang="ja-JP" sz="2400" dirty="0" smtClean="0"/>
          </a:p>
          <a:p>
            <a:endParaRPr lang="en-US" altLang="ja-JP" dirty="0"/>
          </a:p>
          <a:p>
            <a:r>
              <a:rPr kumimoji="1" lang="ja-JP" altLang="en-US" sz="2000" dirty="0" smtClean="0"/>
              <a:t>・単一的天然ゴム栽培について</a:t>
            </a:r>
            <a:endParaRPr kumimoji="1" lang="en-US" altLang="ja-JP" sz="2000" dirty="0" smtClean="0"/>
          </a:p>
          <a:p>
            <a:endParaRPr lang="en-US" altLang="ja-JP" sz="2000" dirty="0"/>
          </a:p>
          <a:p>
            <a:r>
              <a:rPr kumimoji="1" lang="ja-JP" altLang="en-US" sz="2000" dirty="0" smtClean="0"/>
              <a:t>　①価格の乱高下がありリスクが高い</a:t>
            </a:r>
            <a:endParaRPr kumimoji="1" lang="en-US" altLang="ja-JP" sz="2000" dirty="0" smtClean="0"/>
          </a:p>
          <a:p>
            <a:r>
              <a:rPr lang="ja-JP" altLang="en-US" sz="2000" dirty="0"/>
              <a:t>　</a:t>
            </a:r>
            <a:r>
              <a:rPr lang="ja-JP" altLang="en-US" sz="2000" dirty="0" smtClean="0"/>
              <a:t>②従来のラオス農業と乖離</a:t>
            </a:r>
            <a:endParaRPr lang="en-US" altLang="ja-JP" sz="2000" dirty="0" smtClean="0"/>
          </a:p>
          <a:p>
            <a:endParaRPr kumimoji="1" lang="en-US" altLang="ja-JP" sz="2000" dirty="0"/>
          </a:p>
          <a:p>
            <a:r>
              <a:rPr lang="ja-JP" altLang="en-US" sz="2000" dirty="0"/>
              <a:t>　</a:t>
            </a:r>
            <a:r>
              <a:rPr lang="ja-JP" altLang="en-US" sz="2000" dirty="0" smtClean="0"/>
              <a:t>　　　　　　　　　　　　　　一方</a:t>
            </a:r>
            <a:endParaRPr lang="en-US" altLang="ja-JP" sz="2000" dirty="0" smtClean="0"/>
          </a:p>
          <a:p>
            <a:endParaRPr kumimoji="1" lang="en-US" altLang="ja-JP" sz="2000" dirty="0" smtClean="0"/>
          </a:p>
          <a:p>
            <a:r>
              <a:rPr lang="ja-JP" altLang="en-US" sz="2000" dirty="0" smtClean="0"/>
              <a:t>・山岳地域におけるプロジェクト展開の問題点</a:t>
            </a:r>
            <a:endParaRPr lang="en-US" altLang="ja-JP" sz="2000" dirty="0" smtClean="0"/>
          </a:p>
          <a:p>
            <a:endParaRPr lang="en-US" altLang="ja-JP" sz="2000" dirty="0"/>
          </a:p>
          <a:p>
            <a:r>
              <a:rPr lang="ja-JP" altLang="en-US" sz="2000" dirty="0" smtClean="0"/>
              <a:t>　①養殖が困難</a:t>
            </a:r>
            <a:endParaRPr lang="en-US" altLang="ja-JP" sz="2000" dirty="0" smtClean="0"/>
          </a:p>
          <a:p>
            <a:r>
              <a:rPr lang="ja-JP" altLang="en-US" sz="2000" dirty="0"/>
              <a:t>　</a:t>
            </a:r>
            <a:r>
              <a:rPr lang="ja-JP" altLang="en-US" sz="2000" dirty="0" smtClean="0"/>
              <a:t>②大型家畜飼育が困難</a:t>
            </a:r>
            <a:endParaRPr lang="en-US" altLang="ja-JP" sz="2000" dirty="0" smtClean="0"/>
          </a:p>
          <a:p>
            <a:r>
              <a:rPr lang="ja-JP" altLang="en-US" sz="2000" dirty="0"/>
              <a:t>　</a:t>
            </a:r>
            <a:r>
              <a:rPr lang="ja-JP" altLang="en-US" sz="2000" dirty="0" smtClean="0"/>
              <a:t>③アグロフォレストリー促進の試みの難航</a:t>
            </a:r>
            <a:endParaRPr lang="en-US" altLang="ja-JP" sz="2000" dirty="0" smtClean="0"/>
          </a:p>
          <a:p>
            <a:endParaRPr lang="en-US" altLang="ja-JP" dirty="0"/>
          </a:p>
          <a:p>
            <a:r>
              <a:rPr lang="ja-JP" altLang="en-US" dirty="0" smtClean="0"/>
              <a:t>　　　　　　　　　　　　　　　　　</a:t>
            </a:r>
            <a:r>
              <a:rPr lang="ja-JP" altLang="en-US" sz="2800" dirty="0" smtClean="0"/>
              <a:t>↓</a:t>
            </a:r>
            <a:endParaRPr lang="en-US" altLang="ja-JP" sz="2800" dirty="0" smtClean="0"/>
          </a:p>
          <a:p>
            <a:endParaRPr lang="en-US" altLang="ja-JP" dirty="0"/>
          </a:p>
          <a:p>
            <a:r>
              <a:rPr lang="ja-JP" altLang="en-US" dirty="0" smtClean="0"/>
              <a:t>　</a:t>
            </a:r>
            <a:r>
              <a:rPr lang="ja-JP" altLang="en-US" sz="2000" u="sng" spc="-150" dirty="0" smtClean="0"/>
              <a:t>山岳丘陵地域における生計向上の試みは南部の平野部に近い地域にシフト</a:t>
            </a:r>
            <a:endParaRPr lang="en-US" altLang="ja-JP" sz="2000" u="sng" spc="-150" dirty="0"/>
          </a:p>
          <a:p>
            <a:endParaRPr kumimoji="1" lang="en-US" altLang="ja-JP" dirty="0" smtClean="0"/>
          </a:p>
          <a:p>
            <a:endParaRPr kumimoji="1" lang="ja-JP" altLang="en-US" dirty="0"/>
          </a:p>
        </p:txBody>
      </p:sp>
      <p:sp>
        <p:nvSpPr>
          <p:cNvPr id="4" name="角丸四角形 3"/>
          <p:cNvSpPr/>
          <p:nvPr/>
        </p:nvSpPr>
        <p:spPr>
          <a:xfrm>
            <a:off x="539552" y="1196752"/>
            <a:ext cx="4680520" cy="1368152"/>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 name="角丸四角形 4"/>
          <p:cNvSpPr/>
          <p:nvPr/>
        </p:nvSpPr>
        <p:spPr>
          <a:xfrm>
            <a:off x="539552" y="3284984"/>
            <a:ext cx="5616624" cy="1872208"/>
          </a:xfrm>
          <a:prstGeom prst="round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 calcmode="lin" valueType="num">
                                      <p:cBhvr additive="base">
                                        <p:cTn id="2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 calcmode="lin" valueType="num">
                                      <p:cBhvr additive="base">
                                        <p:cTn id="2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anim calcmode="lin" valueType="num">
                                      <p:cBhvr additive="base">
                                        <p:cTn id="3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anim calcmode="lin" valueType="num">
                                      <p:cBhvr additive="base">
                                        <p:cTn id="3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7467600" cy="1008112"/>
          </a:xfrm>
        </p:spPr>
        <p:txBody>
          <a:bodyPr>
            <a:normAutofit/>
          </a:bodyPr>
          <a:lstStyle/>
          <a:p>
            <a:r>
              <a:rPr kumimoji="1" lang="ja-JP" altLang="en-US" sz="2400" b="1" dirty="0" smtClean="0">
                <a:solidFill>
                  <a:schemeClr val="tx1"/>
                </a:solidFill>
              </a:rPr>
              <a:t>１</a:t>
            </a:r>
            <a:r>
              <a:rPr kumimoji="1" lang="ja-JP" altLang="en-US" sz="2400" b="1" dirty="0" smtClean="0">
                <a:solidFill>
                  <a:schemeClr val="tx1"/>
                </a:solidFill>
              </a:rPr>
              <a:t>．</a:t>
            </a:r>
            <a:r>
              <a:rPr lang="ja-JP" altLang="en-US" sz="2400" b="1" dirty="0" smtClean="0">
                <a:solidFill>
                  <a:schemeClr val="tx1"/>
                </a:solidFill>
              </a:rPr>
              <a:t>イントロダクション</a:t>
            </a:r>
            <a:endParaRPr kumimoji="1" lang="ja-JP" altLang="en-US" sz="2400" b="1" dirty="0">
              <a:solidFill>
                <a:schemeClr val="tx1"/>
              </a:solidFill>
            </a:endParaRPr>
          </a:p>
        </p:txBody>
      </p:sp>
      <p:sp>
        <p:nvSpPr>
          <p:cNvPr id="3" name="コンテンツ プレースホルダ 2"/>
          <p:cNvSpPr>
            <a:spLocks noGrp="1"/>
          </p:cNvSpPr>
          <p:nvPr>
            <p:ph sz="quarter" idx="1"/>
          </p:nvPr>
        </p:nvSpPr>
        <p:spPr>
          <a:xfrm>
            <a:off x="4572000" y="3212976"/>
            <a:ext cx="4104456" cy="3645024"/>
          </a:xfrm>
        </p:spPr>
        <p:txBody>
          <a:bodyPr>
            <a:normAutofit/>
          </a:bodyPr>
          <a:lstStyle/>
          <a:p>
            <a:pPr>
              <a:buNone/>
            </a:pPr>
            <a:r>
              <a:rPr kumimoji="1" lang="ja-JP" altLang="en-US" sz="2000" b="1" dirty="0" smtClean="0"/>
              <a:t>人口：</a:t>
            </a:r>
            <a:r>
              <a:rPr kumimoji="1" lang="en-US" altLang="ja-JP" sz="2000" b="1" dirty="0" smtClean="0"/>
              <a:t>612</a:t>
            </a:r>
            <a:r>
              <a:rPr kumimoji="1" lang="ja-JP" altLang="en-US" sz="2000" b="1" dirty="0" smtClean="0"/>
              <a:t>万</a:t>
            </a:r>
            <a:r>
              <a:rPr kumimoji="1" lang="en-US" altLang="ja-JP" sz="2000" b="1" dirty="0" smtClean="0"/>
              <a:t>7,900</a:t>
            </a:r>
            <a:r>
              <a:rPr lang="ja-JP" altLang="en-US" sz="2000" b="1" dirty="0" smtClean="0"/>
              <a:t>人</a:t>
            </a:r>
            <a:r>
              <a:rPr lang="en-US" altLang="ja-JP" sz="2000" b="1" dirty="0" smtClean="0"/>
              <a:t>(09</a:t>
            </a:r>
            <a:r>
              <a:rPr lang="ja-JP" altLang="en-US" sz="2000" b="1" dirty="0" smtClean="0"/>
              <a:t>年</a:t>
            </a:r>
            <a:r>
              <a:rPr lang="en-US" altLang="ja-JP" sz="2000" b="1" dirty="0" smtClean="0"/>
              <a:t>)</a:t>
            </a:r>
          </a:p>
          <a:p>
            <a:pPr>
              <a:buNone/>
            </a:pPr>
            <a:r>
              <a:rPr kumimoji="1" lang="ja-JP" altLang="en-US" sz="2000" b="1" dirty="0" smtClean="0"/>
              <a:t>国土面積：</a:t>
            </a:r>
            <a:r>
              <a:rPr kumimoji="1" lang="en-US" altLang="ja-JP" sz="2000" b="1" dirty="0" smtClean="0"/>
              <a:t>23</a:t>
            </a:r>
            <a:r>
              <a:rPr kumimoji="1" lang="ja-JP" altLang="en-US" sz="2000" b="1" dirty="0" smtClean="0"/>
              <a:t>万</a:t>
            </a:r>
            <a:r>
              <a:rPr kumimoji="1" lang="en-US" altLang="ja-JP" sz="2000" b="1" dirty="0" smtClean="0"/>
              <a:t>6,800</a:t>
            </a:r>
            <a:r>
              <a:rPr lang="en-US" altLang="ja-JP" sz="2000" b="1" dirty="0" smtClean="0"/>
              <a:t>k</a:t>
            </a:r>
            <a:r>
              <a:rPr kumimoji="1" lang="ja-JP" altLang="en-US" sz="2000" b="1" dirty="0" smtClean="0"/>
              <a:t>㎡</a:t>
            </a:r>
            <a:endParaRPr kumimoji="1" lang="en-US" altLang="ja-JP" sz="2000" b="1" dirty="0" smtClean="0"/>
          </a:p>
          <a:p>
            <a:pPr>
              <a:buNone/>
            </a:pPr>
            <a:r>
              <a:rPr lang="ja-JP" altLang="en-US" sz="2000" b="1" dirty="0" smtClean="0"/>
              <a:t>首都</a:t>
            </a:r>
            <a:r>
              <a:rPr lang="en-US" altLang="ja-JP" sz="2000" b="1" dirty="0" smtClean="0"/>
              <a:t>:</a:t>
            </a:r>
            <a:r>
              <a:rPr lang="ja-JP" altLang="en-US" sz="2000" b="1" dirty="0" smtClean="0"/>
              <a:t>ビエンチャン</a:t>
            </a:r>
            <a:endParaRPr lang="en-US" altLang="ja-JP" sz="2000" b="1" dirty="0" smtClean="0"/>
          </a:p>
          <a:p>
            <a:pPr>
              <a:buNone/>
            </a:pPr>
            <a:r>
              <a:rPr kumimoji="1" lang="ja-JP" altLang="en-US" sz="2000" b="1" dirty="0" smtClean="0"/>
              <a:t>宗教：仏教（上座部）</a:t>
            </a:r>
            <a:endParaRPr kumimoji="1" lang="en-US" altLang="ja-JP" sz="2000" b="1" dirty="0" smtClean="0"/>
          </a:p>
          <a:p>
            <a:pPr>
              <a:buNone/>
            </a:pPr>
            <a:r>
              <a:rPr lang="ja-JP" altLang="en-US" sz="2000" b="1" dirty="0" smtClean="0"/>
              <a:t>政体：社会主義共和制</a:t>
            </a:r>
            <a:endParaRPr lang="en-US" altLang="ja-JP" sz="2000" b="1" dirty="0" smtClean="0"/>
          </a:p>
          <a:p>
            <a:pPr>
              <a:buNone/>
            </a:pPr>
            <a:r>
              <a:rPr kumimoji="1" lang="ja-JP" altLang="en-US" sz="2000" b="1" dirty="0" smtClean="0"/>
              <a:t>通貨：キープ</a:t>
            </a:r>
            <a:endParaRPr kumimoji="1" lang="en-US" altLang="ja-JP" sz="2000" b="1" dirty="0" smtClean="0"/>
          </a:p>
          <a:p>
            <a:pPr>
              <a:buNone/>
            </a:pPr>
            <a:r>
              <a:rPr kumimoji="1" lang="en-US" altLang="ja-JP" sz="2000" b="1" dirty="0" smtClean="0"/>
              <a:t>(</a:t>
            </a:r>
            <a:r>
              <a:rPr lang="en-US" altLang="ja-JP" sz="2000" b="1" dirty="0" smtClean="0"/>
              <a:t>1</a:t>
            </a:r>
            <a:r>
              <a:rPr lang="ja-JP" altLang="en-US" sz="2000" b="1" dirty="0" smtClean="0"/>
              <a:t>米ドル＝</a:t>
            </a:r>
            <a:r>
              <a:rPr lang="en-US" altLang="ja-JP" sz="2000" b="1" dirty="0" smtClean="0"/>
              <a:t>8,009</a:t>
            </a:r>
            <a:r>
              <a:rPr lang="ja-JP" altLang="en-US" sz="2000" b="1" dirty="0" smtClean="0"/>
              <a:t>キープ</a:t>
            </a:r>
            <a:r>
              <a:rPr lang="en-US" altLang="ja-JP" sz="2000" b="1" dirty="0" smtClean="0"/>
              <a:t>:2012</a:t>
            </a:r>
            <a:r>
              <a:rPr lang="ja-JP" altLang="en-US" sz="2000" b="1" dirty="0" smtClean="0"/>
              <a:t>年</a:t>
            </a:r>
            <a:r>
              <a:rPr lang="en-US" altLang="ja-JP" sz="2000" b="1" dirty="0" smtClean="0"/>
              <a:t>1</a:t>
            </a:r>
            <a:r>
              <a:rPr lang="ja-JP" altLang="en-US" sz="2000" b="1" dirty="0" smtClean="0"/>
              <a:t>月</a:t>
            </a:r>
            <a:r>
              <a:rPr lang="en-US" altLang="ja-JP" sz="2000" b="1" dirty="0" smtClean="0"/>
              <a:t>10</a:t>
            </a:r>
            <a:r>
              <a:rPr lang="ja-JP" altLang="en-US" sz="2000" b="1" dirty="0" smtClean="0"/>
              <a:t>日現在</a:t>
            </a:r>
            <a:r>
              <a:rPr kumimoji="1" lang="en-US" altLang="ja-JP" sz="2000" b="1" dirty="0" smtClean="0"/>
              <a:t>)	</a:t>
            </a:r>
            <a:endParaRPr kumimoji="1" lang="ja-JP" altLang="en-US" sz="2000" b="1" dirty="0"/>
          </a:p>
        </p:txBody>
      </p:sp>
      <p:pic>
        <p:nvPicPr>
          <p:cNvPr id="4098" name="Picture 2" descr="ラオス地図"/>
          <p:cNvPicPr>
            <a:picLocks noChangeAspect="1" noChangeArrowheads="1"/>
          </p:cNvPicPr>
          <p:nvPr/>
        </p:nvPicPr>
        <p:blipFill>
          <a:blip r:embed="rId3" cstate="print"/>
          <a:srcRect/>
          <a:stretch>
            <a:fillRect/>
          </a:stretch>
        </p:blipFill>
        <p:spPr bwMode="auto">
          <a:xfrm>
            <a:off x="0" y="1052736"/>
            <a:ext cx="4499992" cy="5805264"/>
          </a:xfrm>
          <a:prstGeom prst="rect">
            <a:avLst/>
          </a:prstGeom>
          <a:noFill/>
        </p:spPr>
      </p:pic>
      <p:pic>
        <p:nvPicPr>
          <p:cNvPr id="4100" name="Picture 4" descr="http://t1.gstatic.com/images?q=tbn:ANd9GcQTx7yI9p4RsLHqeIeR-FQrz-O3lKBq43ey-IxItZzXH1lcOIZfjQ"/>
          <p:cNvPicPr>
            <a:picLocks noChangeAspect="1" noChangeArrowheads="1"/>
          </p:cNvPicPr>
          <p:nvPr/>
        </p:nvPicPr>
        <p:blipFill>
          <a:blip r:embed="rId4" cstate="print"/>
          <a:srcRect/>
          <a:stretch>
            <a:fillRect/>
          </a:stretch>
        </p:blipFill>
        <p:spPr bwMode="auto">
          <a:xfrm>
            <a:off x="5076056" y="1412776"/>
            <a:ext cx="2438400" cy="1638300"/>
          </a:xfrm>
          <a:prstGeom prst="rect">
            <a:avLst/>
          </a:prstGeom>
          <a:noFill/>
        </p:spPr>
      </p:pic>
      <p:sp>
        <p:nvSpPr>
          <p:cNvPr id="6" name="テキスト ボックス 5"/>
          <p:cNvSpPr txBox="1"/>
          <p:nvPr/>
        </p:nvSpPr>
        <p:spPr>
          <a:xfrm>
            <a:off x="2915816" y="548680"/>
            <a:ext cx="3744416" cy="461665"/>
          </a:xfrm>
          <a:prstGeom prst="rect">
            <a:avLst/>
          </a:prstGeom>
          <a:noFill/>
        </p:spPr>
        <p:txBody>
          <a:bodyPr wrap="square" rtlCol="0">
            <a:spAutoFit/>
          </a:bodyPr>
          <a:lstStyle/>
          <a:p>
            <a:pPr algn="ctr"/>
            <a:r>
              <a:rPr kumimoji="1" lang="ja-JP" altLang="en-US" sz="2400" dirty="0" smtClean="0">
                <a:latin typeface="HGPｺﾞｼｯｸE" pitchFamily="50" charset="-128"/>
                <a:ea typeface="HGPｺﾞｼｯｸE" pitchFamily="50" charset="-128"/>
              </a:rPr>
              <a:t>　　　　　～</a:t>
            </a:r>
            <a:r>
              <a:rPr lang="ja-JP" altLang="en-US" sz="2400" dirty="0" smtClean="0">
                <a:latin typeface="HGPｺﾞｼｯｸE" pitchFamily="50" charset="-128"/>
                <a:ea typeface="HGPｺﾞｼｯｸE" pitchFamily="50" charset="-128"/>
              </a:rPr>
              <a:t>ラオス概要</a:t>
            </a:r>
            <a:r>
              <a:rPr kumimoji="1" lang="ja-JP" altLang="en-US" sz="2400" dirty="0" smtClean="0">
                <a:latin typeface="HGPｺﾞｼｯｸE" pitchFamily="50" charset="-128"/>
                <a:ea typeface="HGPｺﾞｼｯｸE" pitchFamily="50" charset="-128"/>
              </a:rPr>
              <a:t>～</a:t>
            </a:r>
            <a:endParaRPr kumimoji="1" lang="ja-JP" altLang="en-US" sz="2400" dirty="0">
              <a:latin typeface="HGPｺﾞｼｯｸE" pitchFamily="50" charset="-128"/>
              <a:ea typeface="HGPｺﾞｼｯｸE" pitchFamily="50"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363915"/>
            <a:ext cx="8280920" cy="6524863"/>
          </a:xfrm>
          <a:prstGeom prst="rect">
            <a:avLst/>
          </a:prstGeom>
          <a:noFill/>
        </p:spPr>
        <p:txBody>
          <a:bodyPr wrap="square" rtlCol="0">
            <a:spAutoFit/>
          </a:bodyPr>
          <a:lstStyle/>
          <a:p>
            <a:r>
              <a:rPr kumimoji="1" lang="en-US" altLang="ja-JP" sz="2400" dirty="0" smtClean="0"/>
              <a:t>4.</a:t>
            </a:r>
            <a:r>
              <a:rPr kumimoji="1" lang="ja-JP" altLang="en-US" sz="2400" dirty="0" smtClean="0"/>
              <a:t>仮説検証</a:t>
            </a:r>
            <a:endParaRPr kumimoji="1" lang="en-US" altLang="ja-JP" sz="2400" dirty="0" smtClean="0"/>
          </a:p>
          <a:p>
            <a:endParaRPr lang="en-US" altLang="ja-JP" dirty="0"/>
          </a:p>
          <a:p>
            <a:r>
              <a:rPr kumimoji="1" lang="en-US" altLang="ja-JP" sz="2000" dirty="0" smtClean="0"/>
              <a:t>§</a:t>
            </a:r>
            <a:r>
              <a:rPr kumimoji="1" lang="ja-JP" altLang="en-US" sz="2000" dirty="0" smtClean="0"/>
              <a:t>４．</a:t>
            </a:r>
            <a:r>
              <a:rPr lang="en-US" altLang="ja-JP" sz="2000" dirty="0" smtClean="0"/>
              <a:t> ADRA</a:t>
            </a:r>
            <a:r>
              <a:rPr lang="ja-JP" altLang="en-US" sz="2000" dirty="0" smtClean="0"/>
              <a:t>　</a:t>
            </a:r>
            <a:r>
              <a:rPr lang="en-US" altLang="ja-JP" sz="2000" dirty="0" smtClean="0"/>
              <a:t>JAPAN</a:t>
            </a:r>
            <a:r>
              <a:rPr lang="ja-JP" altLang="en-US" sz="2000" dirty="0" smtClean="0"/>
              <a:t>取材</a:t>
            </a:r>
            <a:endParaRPr kumimoji="1" lang="en-US" altLang="ja-JP" dirty="0"/>
          </a:p>
          <a:p>
            <a:r>
              <a:rPr lang="ja-JP" altLang="en-US" sz="2000" dirty="0" smtClean="0"/>
              <a:t>・プロジェクト</a:t>
            </a:r>
            <a:r>
              <a:rPr lang="ja-JP" altLang="en-US" sz="2000" dirty="0" smtClean="0"/>
              <a:t>概要</a:t>
            </a:r>
            <a:endParaRPr lang="en-US" altLang="ja-JP" sz="2000" dirty="0" smtClean="0"/>
          </a:p>
          <a:p>
            <a:r>
              <a:rPr lang="ja-JP" altLang="en-US" sz="2000" dirty="0" smtClean="0"/>
              <a:t>→ルアンナムタ</a:t>
            </a:r>
            <a:r>
              <a:rPr lang="en-US" altLang="ja-JP" sz="2000" dirty="0" smtClean="0"/>
              <a:t>―</a:t>
            </a:r>
            <a:r>
              <a:rPr lang="ja-JP" altLang="en-US" sz="2000" dirty="0" smtClean="0"/>
              <a:t>県ロン郡（県西部）</a:t>
            </a:r>
            <a:endParaRPr lang="en-US" altLang="ja-JP" sz="2000" dirty="0" smtClean="0"/>
          </a:p>
          <a:p>
            <a:r>
              <a:rPr lang="ja-JP" altLang="en-US" sz="2000" dirty="0" smtClean="0"/>
              <a:t>→「生業複合」の促進</a:t>
            </a:r>
            <a:endParaRPr lang="en-US" altLang="ja-JP" sz="2000" dirty="0" smtClean="0"/>
          </a:p>
          <a:p>
            <a:r>
              <a:rPr lang="ja-JP" altLang="en-US" dirty="0"/>
              <a:t>＊＊＊＊＊＊＊＊＊＊＊＊＊＊＊＊＊＊＊＊＊＊＊＊＊＊＊＊＊＊＊＊＊＊＊</a:t>
            </a:r>
            <a:endParaRPr lang="en-US" altLang="ja-JP" dirty="0" smtClean="0"/>
          </a:p>
          <a:p>
            <a:r>
              <a:rPr lang="ja-JP" altLang="en-US" sz="2000" dirty="0" smtClean="0"/>
              <a:t>・稲作　→</a:t>
            </a:r>
            <a:r>
              <a:rPr lang="en-US" altLang="ja-JP" sz="2000" dirty="0" smtClean="0"/>
              <a:t>SRI</a:t>
            </a:r>
            <a:r>
              <a:rPr lang="ja-JP" altLang="en-US" sz="2000" dirty="0" smtClean="0"/>
              <a:t>導入、優良品種の導入　収量</a:t>
            </a:r>
            <a:r>
              <a:rPr lang="en-US" altLang="ja-JP" sz="2000" dirty="0" smtClean="0"/>
              <a:t>15</a:t>
            </a:r>
            <a:r>
              <a:rPr lang="ja-JP" altLang="en-US" sz="2000" dirty="0" smtClean="0"/>
              <a:t>％アップ</a:t>
            </a:r>
            <a:endParaRPr lang="en-US" altLang="ja-JP" sz="2000" dirty="0" smtClean="0"/>
          </a:p>
          <a:p>
            <a:endParaRPr lang="en-US" altLang="ja-JP" sz="2000" dirty="0"/>
          </a:p>
          <a:p>
            <a:r>
              <a:rPr lang="ja-JP" altLang="en-US" sz="2000" dirty="0" smtClean="0"/>
              <a:t>・畜産　→従来の放飼いから家畜飼いへ　囲い込みによる感染症防止が課題</a:t>
            </a:r>
            <a:endParaRPr lang="en-US" altLang="ja-JP" sz="2000" dirty="0" smtClean="0"/>
          </a:p>
          <a:p>
            <a:r>
              <a:rPr lang="ja-JP" altLang="en-US" sz="2000" dirty="0" smtClean="0"/>
              <a:t>・学校菜園　→子供の労働力　ゴマ、大豆</a:t>
            </a:r>
            <a:endParaRPr lang="en-US" altLang="ja-JP" sz="2000" dirty="0" smtClean="0"/>
          </a:p>
          <a:p>
            <a:endParaRPr lang="en-US" altLang="ja-JP" sz="2000" dirty="0"/>
          </a:p>
          <a:p>
            <a:r>
              <a:rPr lang="ja-JP" altLang="en-US" sz="2000" dirty="0" smtClean="0"/>
              <a:t>・換金作物　→トウモロコシ、タケノコ、カルダモン</a:t>
            </a:r>
            <a:endParaRPr lang="en-US" altLang="ja-JP" sz="2000" dirty="0" smtClean="0"/>
          </a:p>
          <a:p>
            <a:endParaRPr lang="en-US" altLang="ja-JP" sz="2000" dirty="0"/>
          </a:p>
          <a:p>
            <a:r>
              <a:rPr lang="ja-JP" altLang="en-US" sz="2000" dirty="0" smtClean="0"/>
              <a:t>・非木材林産物　→生姜、薬草、果樹　１世帯当たり＄</a:t>
            </a:r>
            <a:r>
              <a:rPr lang="en-US" altLang="ja-JP" sz="2000" dirty="0" smtClean="0"/>
              <a:t>120</a:t>
            </a:r>
          </a:p>
          <a:p>
            <a:endParaRPr lang="en-US" altLang="ja-JP" sz="2000" dirty="0"/>
          </a:p>
          <a:p>
            <a:r>
              <a:rPr lang="ja-JP" altLang="en-US" sz="2000" dirty="0" smtClean="0"/>
              <a:t>・養殖　→小規模なため池の造成　稚魚の導入</a:t>
            </a:r>
            <a:endParaRPr lang="en-US" altLang="ja-JP" sz="2000" dirty="0"/>
          </a:p>
          <a:p>
            <a:endParaRPr lang="en-US" altLang="ja-JP" sz="2000" dirty="0" smtClean="0"/>
          </a:p>
          <a:p>
            <a:r>
              <a:rPr kumimoji="1" lang="ja-JP" altLang="en-US" sz="2000" dirty="0" smtClean="0"/>
              <a:t>⇒このうち</a:t>
            </a:r>
            <a:r>
              <a:rPr kumimoji="1" lang="en-US" altLang="ja-JP" sz="2000" dirty="0" smtClean="0"/>
              <a:t>2</a:t>
            </a:r>
            <a:r>
              <a:rPr kumimoji="1" lang="ja-JP" altLang="en-US" sz="2000" dirty="0" smtClean="0"/>
              <a:t>つがプロジェクト終了後も自律的に継続されることが目標</a:t>
            </a:r>
            <a:endParaRPr kumimoji="1" lang="en-US" altLang="ja-JP" sz="2000" dirty="0" smtClean="0"/>
          </a:p>
          <a:p>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 calcmode="lin" valueType="num">
                                      <p:cBhvr additive="base">
                                        <p:cTn id="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 calcmode="lin" valueType="num">
                                      <p:cBhvr additive="base">
                                        <p:cTn id="1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 calcmode="lin" valueType="num">
                                      <p:cBhvr additive="base">
                                        <p:cTn id="1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anim calcmode="lin" valueType="num">
                                      <p:cBhvr additive="base">
                                        <p:cTn id="25"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anim calcmode="lin" valueType="num">
                                      <p:cBhvr additive="base">
                                        <p:cTn id="31"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6" end="16"/>
                                            </p:txEl>
                                          </p:spTgt>
                                        </p:tgtEl>
                                        <p:attrNameLst>
                                          <p:attrName>style.visibility</p:attrName>
                                        </p:attrNameLst>
                                      </p:cBhvr>
                                      <p:to>
                                        <p:strVal val="visible"/>
                                      </p:to>
                                    </p:set>
                                    <p:anim calcmode="lin" valueType="num">
                                      <p:cBhvr additive="base">
                                        <p:cTn id="37"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8" end="18"/>
                                            </p:txEl>
                                          </p:spTgt>
                                        </p:tgtEl>
                                        <p:attrNameLst>
                                          <p:attrName>style.visibility</p:attrName>
                                        </p:attrNameLst>
                                      </p:cBhvr>
                                      <p:to>
                                        <p:strVal val="visible"/>
                                      </p:to>
                                    </p:set>
                                    <p:anim calcmode="lin" valueType="num">
                                      <p:cBhvr additive="base">
                                        <p:cTn id="43"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539552" y="404665"/>
            <a:ext cx="8208912" cy="5976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476672"/>
            <a:ext cx="8280920" cy="6247864"/>
          </a:xfrm>
          <a:prstGeom prst="rect">
            <a:avLst/>
          </a:prstGeom>
          <a:noFill/>
        </p:spPr>
        <p:txBody>
          <a:bodyPr wrap="square" rtlCol="0">
            <a:spAutoFit/>
          </a:bodyPr>
          <a:lstStyle/>
          <a:p>
            <a:r>
              <a:rPr kumimoji="1" lang="ja-JP" altLang="en-US" sz="2000" dirty="0" smtClean="0"/>
              <a:t>現地専門家　小出一博氏への取材</a:t>
            </a:r>
            <a:endParaRPr kumimoji="1" lang="en-US" altLang="ja-JP" sz="2000" dirty="0" smtClean="0"/>
          </a:p>
          <a:p>
            <a:endParaRPr lang="en-US" altLang="ja-JP" sz="2000" dirty="0"/>
          </a:p>
          <a:p>
            <a:r>
              <a:rPr kumimoji="1" lang="ja-JP" altLang="en-US" sz="2000" dirty="0" smtClean="0"/>
              <a:t>・ルアンナムタ</a:t>
            </a:r>
            <a:r>
              <a:rPr kumimoji="1" lang="en-US" altLang="ja-JP" sz="2000" dirty="0" smtClean="0"/>
              <a:t>―</a:t>
            </a:r>
            <a:r>
              <a:rPr kumimoji="1" lang="ja-JP" altLang="en-US" sz="2000" dirty="0" smtClean="0"/>
              <a:t>県におけるゴム農園経営形態（厳密には契約形態）</a:t>
            </a:r>
            <a:endParaRPr kumimoji="1" lang="en-US" altLang="ja-JP" sz="2000" dirty="0" smtClean="0"/>
          </a:p>
          <a:p>
            <a:endParaRPr lang="en-US" altLang="ja-JP" sz="2000" dirty="0"/>
          </a:p>
          <a:p>
            <a:r>
              <a:rPr lang="ja-JP" altLang="en-US" sz="2000" dirty="0" smtClean="0"/>
              <a:t>⇒村単位／郡単位</a:t>
            </a:r>
            <a:endParaRPr lang="en-US" altLang="ja-JP" sz="2000" dirty="0" smtClean="0"/>
          </a:p>
          <a:p>
            <a:endParaRPr lang="en-US" altLang="ja-JP" sz="2000" dirty="0"/>
          </a:p>
          <a:p>
            <a:r>
              <a:rPr lang="ja-JP" altLang="en-US" sz="2000" dirty="0" smtClean="0"/>
              <a:t>⇒先払い／後払い</a:t>
            </a:r>
            <a:endParaRPr lang="en-US" altLang="ja-JP" sz="2000" dirty="0"/>
          </a:p>
          <a:p>
            <a:endParaRPr kumimoji="1" lang="en-US" altLang="ja-JP" sz="2000" dirty="0" smtClean="0"/>
          </a:p>
          <a:p>
            <a:r>
              <a:rPr lang="ja-JP" altLang="en-US" sz="2000" dirty="0" smtClean="0"/>
              <a:t>・プロジェクト開始時（</a:t>
            </a:r>
            <a:r>
              <a:rPr lang="en-US" altLang="ja-JP" sz="2000" dirty="0" smtClean="0"/>
              <a:t>2009</a:t>
            </a:r>
            <a:r>
              <a:rPr lang="ja-JP" altLang="en-US" sz="2000" dirty="0" smtClean="0"/>
              <a:t>年）の作物</a:t>
            </a:r>
            <a:endParaRPr lang="en-US" altLang="ja-JP" sz="2000" dirty="0" smtClean="0"/>
          </a:p>
          <a:p>
            <a:endParaRPr kumimoji="1" lang="en-US" altLang="ja-JP" sz="2000" dirty="0"/>
          </a:p>
          <a:p>
            <a:r>
              <a:rPr lang="ja-JP" altLang="en-US" sz="2000" dirty="0" smtClean="0"/>
              <a:t>⇒</a:t>
            </a:r>
            <a:r>
              <a:rPr lang="ja-JP" altLang="en-US" sz="2000" b="1" dirty="0" smtClean="0"/>
              <a:t>相当量天然ゴムの流入がみられた</a:t>
            </a:r>
            <a:endParaRPr kumimoji="1" lang="en-US" altLang="ja-JP" sz="2000" b="1" dirty="0" smtClean="0"/>
          </a:p>
          <a:p>
            <a:endParaRPr lang="en-US" altLang="ja-JP" sz="2000" dirty="0" smtClean="0"/>
          </a:p>
          <a:p>
            <a:r>
              <a:rPr lang="ja-JP" altLang="en-US" sz="2000" dirty="0" smtClean="0"/>
              <a:t>・村民の換金作物の単一化に対する意識</a:t>
            </a:r>
            <a:endParaRPr lang="en-US" altLang="ja-JP" sz="2000" dirty="0" smtClean="0"/>
          </a:p>
          <a:p>
            <a:endParaRPr lang="en-US" altLang="ja-JP" sz="2000" dirty="0"/>
          </a:p>
          <a:p>
            <a:r>
              <a:rPr lang="ja-JP" altLang="en-US" sz="2000" dirty="0" smtClean="0"/>
              <a:t>⇒</a:t>
            </a:r>
            <a:r>
              <a:rPr lang="ja-JP" altLang="en-US" sz="2000" b="1" dirty="0" smtClean="0">
                <a:solidFill>
                  <a:srgbClr val="FF0000"/>
                </a:solidFill>
              </a:rPr>
              <a:t>意識的に栽培作物の単一化を防ぎ、収入大幅減などのリスクを防いでいる</a:t>
            </a:r>
            <a:endParaRPr lang="en-US" altLang="ja-JP" sz="2000" b="1" dirty="0" smtClean="0">
              <a:solidFill>
                <a:srgbClr val="FF0000"/>
              </a:solidFill>
            </a:endParaRPr>
          </a:p>
          <a:p>
            <a:r>
              <a:rPr lang="ja-JP" altLang="en-US" sz="2000" dirty="0"/>
              <a:t>　</a:t>
            </a:r>
            <a:r>
              <a:rPr lang="en-US" altLang="ja-JP" sz="2000" dirty="0" smtClean="0"/>
              <a:t>Cf.</a:t>
            </a:r>
            <a:r>
              <a:rPr lang="ja-JP" altLang="en-US" sz="2000" dirty="0" smtClean="0"/>
              <a:t>中国人商人の動向　（</a:t>
            </a:r>
            <a:r>
              <a:rPr lang="en-US" altLang="ja-JP" sz="2000" dirty="0" smtClean="0"/>
              <a:t>Ex.</a:t>
            </a:r>
            <a:r>
              <a:rPr lang="ja-JP" altLang="en-US" sz="2000" dirty="0" smtClean="0"/>
              <a:t>ルアンパバーン県ヴィエンカム郡）</a:t>
            </a:r>
            <a:endParaRPr lang="en-US" altLang="ja-JP" sz="2000" dirty="0" smtClean="0"/>
          </a:p>
          <a:p>
            <a:r>
              <a:rPr lang="ja-JP" altLang="en-US" sz="2000" dirty="0"/>
              <a:t>　</a:t>
            </a:r>
            <a:r>
              <a:rPr lang="ja-JP" altLang="en-US" sz="2000" dirty="0" smtClean="0"/>
              <a:t>　 ルアンナムタ</a:t>
            </a:r>
            <a:r>
              <a:rPr lang="en-US" altLang="ja-JP" sz="2000" dirty="0" smtClean="0"/>
              <a:t>―</a:t>
            </a:r>
            <a:r>
              <a:rPr lang="ja-JP" altLang="en-US" sz="2000" dirty="0" smtClean="0"/>
              <a:t>県ロン郡におけるキャッサバの事例</a:t>
            </a:r>
            <a:endParaRPr lang="en-US" altLang="ja-JP" sz="2000" dirty="0" smtClean="0"/>
          </a:p>
          <a:p>
            <a:r>
              <a:rPr lang="ja-JP" altLang="en-US" sz="2000" dirty="0"/>
              <a:t>　</a:t>
            </a:r>
            <a:r>
              <a:rPr lang="ja-JP" altLang="en-US" sz="2000" dirty="0" smtClean="0"/>
              <a:t>　</a:t>
            </a:r>
            <a:endParaRPr lang="en-US" altLang="ja-JP" sz="2000" dirty="0"/>
          </a:p>
          <a:p>
            <a:endParaRPr kumimoji="1" lang="ja-JP"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 calcmode="lin" valueType="num">
                                      <p:cBhvr additive="base">
                                        <p:cTn id="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anim calcmode="lin" valueType="num">
                                      <p:cBhvr additive="base">
                                        <p:cTn id="1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anim calcmode="lin" valueType="num">
                                      <p:cBhvr additive="base">
                                        <p:cTn id="1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14" end="14"/>
                                            </p:txEl>
                                          </p:spTgt>
                                        </p:tgtEl>
                                        <p:attrNameLst>
                                          <p:attrName>style.visibility</p:attrName>
                                        </p:attrNameLst>
                                      </p:cBhvr>
                                      <p:to>
                                        <p:strVal val="visible"/>
                                      </p:to>
                                    </p:set>
                                    <p:anim calcmode="lin" valueType="num">
                                      <p:cBhvr additive="base">
                                        <p:cTn id="21"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15" end="15"/>
                                            </p:txEl>
                                          </p:spTgt>
                                        </p:tgtEl>
                                        <p:attrNameLst>
                                          <p:attrName>style.visibility</p:attrName>
                                        </p:attrNameLst>
                                      </p:cBhvr>
                                      <p:to>
                                        <p:strVal val="visible"/>
                                      </p:to>
                                    </p:set>
                                    <p:anim calcmode="lin" valueType="num">
                                      <p:cBhvr additive="base">
                                        <p:cTn id="25"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5" end="1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16" end="16"/>
                                            </p:txEl>
                                          </p:spTgt>
                                        </p:tgtEl>
                                        <p:attrNameLst>
                                          <p:attrName>style.visibility</p:attrName>
                                        </p:attrNameLst>
                                      </p:cBhvr>
                                      <p:to>
                                        <p:strVal val="visible"/>
                                      </p:to>
                                    </p:set>
                                    <p:anim calcmode="lin" valueType="num">
                                      <p:cBhvr additive="base">
                                        <p:cTn id="29"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733246"/>
            <a:ext cx="8136904" cy="6124754"/>
          </a:xfrm>
          <a:prstGeom prst="rect">
            <a:avLst/>
          </a:prstGeom>
          <a:noFill/>
        </p:spPr>
        <p:txBody>
          <a:bodyPr wrap="square" rtlCol="0">
            <a:spAutoFit/>
          </a:bodyPr>
          <a:lstStyle/>
          <a:p>
            <a:r>
              <a:rPr kumimoji="1" lang="ja-JP" altLang="en-US" sz="2000" dirty="0" smtClean="0"/>
              <a:t>・焼き畑をなくすこと、焼き畑依存度を大幅に減らすことは難しい</a:t>
            </a:r>
            <a:endParaRPr kumimoji="1" lang="en-US" altLang="ja-JP" sz="2000" dirty="0" smtClean="0"/>
          </a:p>
          <a:p>
            <a:r>
              <a:rPr lang="ja-JP" altLang="en-US" sz="2000" dirty="0" smtClean="0"/>
              <a:t>　プロジェクト対象村（ロン郡ポンサンパン、ポンサパン、ナムアン、</a:t>
            </a:r>
            <a:endParaRPr lang="en-US" altLang="ja-JP" sz="2000" dirty="0" smtClean="0"/>
          </a:p>
          <a:p>
            <a:r>
              <a:rPr lang="ja-JP" altLang="en-US" sz="2000" dirty="0" smtClean="0"/>
              <a:t>サラ、ソンパンマイ、ジャソンプ</a:t>
            </a:r>
            <a:r>
              <a:rPr lang="en-US" altLang="ja-JP" sz="2000" dirty="0" smtClean="0"/>
              <a:t>―</a:t>
            </a:r>
            <a:r>
              <a:rPr lang="ja-JP" altLang="en-US" sz="2000" dirty="0" err="1" smtClean="0"/>
              <a:t>、</a:t>
            </a:r>
            <a:r>
              <a:rPr lang="ja-JP" altLang="en-US" sz="2000" dirty="0" smtClean="0"/>
              <a:t>ソンパンタイ）においても、以前焼き畑依存率はおおよそ</a:t>
            </a:r>
            <a:r>
              <a:rPr lang="en-US" altLang="ja-JP" sz="2000" dirty="0" smtClean="0"/>
              <a:t>7</a:t>
            </a:r>
            <a:r>
              <a:rPr lang="ja-JP" altLang="en-US" sz="2000" dirty="0" smtClean="0"/>
              <a:t>割</a:t>
            </a:r>
            <a:endParaRPr lang="en-US" altLang="ja-JP" sz="2000" dirty="0" smtClean="0"/>
          </a:p>
          <a:p>
            <a:endParaRPr lang="en-US" altLang="ja-JP" sz="2000" dirty="0"/>
          </a:p>
          <a:p>
            <a:r>
              <a:rPr lang="ja-JP" altLang="en-US" sz="2000" dirty="0" smtClean="0"/>
              <a:t>　米を必要としている以上、ラオスのような地理条件の国にあっては焼き畑を全廃することは困難</a:t>
            </a:r>
            <a:endParaRPr lang="en-US" altLang="ja-JP" sz="2000" dirty="0" smtClean="0"/>
          </a:p>
          <a:p>
            <a:endParaRPr lang="en-US" altLang="ja-JP" sz="2000" dirty="0"/>
          </a:p>
          <a:p>
            <a:r>
              <a:rPr lang="ja-JP" altLang="en-US" sz="2000" dirty="0" smtClean="0"/>
              <a:t>　さらに、焼き畑およびその休閑地により、多様な非木材林産物が収穫できている</a:t>
            </a:r>
            <a:endParaRPr lang="en-US" altLang="ja-JP" sz="2000" dirty="0" smtClean="0"/>
          </a:p>
          <a:p>
            <a:endParaRPr lang="en-US" altLang="ja-JP" sz="2000" dirty="0"/>
          </a:p>
          <a:p>
            <a:r>
              <a:rPr lang="ja-JP" altLang="en-US" sz="2000" dirty="0" smtClean="0"/>
              <a:t>　焼き畑により得られる収量や収入が不足しているのであれば、焼き畑を継続する中で、より現金収入の高いものを導入したり、一部の土地を、土地を焼かなくても収穫ができる作物を栽培する畑に変えるなどの工夫が現実的ではないか</a:t>
            </a:r>
            <a:endParaRPr lang="en-US" altLang="ja-JP" sz="2000" dirty="0"/>
          </a:p>
          <a:p>
            <a:endParaRPr kumimoji="1" lang="en-US" altLang="ja-JP" sz="2000" dirty="0" smtClean="0"/>
          </a:p>
          <a:p>
            <a:endParaRPr lang="en-US" altLang="ja-JP" dirty="0"/>
          </a:p>
          <a:p>
            <a:endParaRPr kumimoji="1" lang="en-US" altLang="ja-JP" dirty="0" smtClean="0"/>
          </a:p>
          <a:p>
            <a:endParaRPr lang="en-US" altLang="ja-JP" dirty="0"/>
          </a:p>
          <a:p>
            <a:endParaRPr kumimoji="1" lang="ja-JP"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404664"/>
            <a:ext cx="8424936" cy="3231654"/>
          </a:xfrm>
          <a:prstGeom prst="rect">
            <a:avLst/>
          </a:prstGeom>
          <a:noFill/>
        </p:spPr>
        <p:txBody>
          <a:bodyPr wrap="square" rtlCol="0">
            <a:spAutoFit/>
          </a:bodyPr>
          <a:lstStyle/>
          <a:p>
            <a:r>
              <a:rPr kumimoji="1" lang="en-US" altLang="ja-JP" sz="2400" dirty="0" smtClean="0"/>
              <a:t>4.</a:t>
            </a:r>
            <a:r>
              <a:rPr kumimoji="1" lang="ja-JP" altLang="en-US" sz="2400" dirty="0" smtClean="0"/>
              <a:t>仮説検証</a:t>
            </a:r>
            <a:endParaRPr kumimoji="1" lang="en-US" altLang="ja-JP" sz="2400" dirty="0" smtClean="0"/>
          </a:p>
          <a:p>
            <a:endParaRPr lang="en-US" altLang="ja-JP" dirty="0"/>
          </a:p>
          <a:p>
            <a:r>
              <a:rPr kumimoji="1" lang="en-US" altLang="ja-JP" dirty="0" smtClean="0"/>
              <a:t>§</a:t>
            </a:r>
            <a:r>
              <a:rPr kumimoji="1" lang="ja-JP" altLang="en-US" dirty="0" smtClean="0"/>
              <a:t>５．現地サイト見学から</a:t>
            </a:r>
            <a:endParaRPr kumimoji="1" lang="en-US" altLang="ja-JP" dirty="0" smtClean="0"/>
          </a:p>
          <a:p>
            <a:endParaRPr lang="en-US" altLang="ja-JP" dirty="0"/>
          </a:p>
          <a:p>
            <a:r>
              <a:rPr kumimoji="1" lang="ja-JP" altLang="en-US" dirty="0" smtClean="0"/>
              <a:t>・場所：チャンパーサック県</a:t>
            </a:r>
            <a:endParaRPr kumimoji="1" lang="en-US" altLang="ja-JP" dirty="0" smtClean="0"/>
          </a:p>
          <a:p>
            <a:r>
              <a:rPr lang="en-US" altLang="ja-JP" dirty="0"/>
              <a:t> </a:t>
            </a:r>
            <a:r>
              <a:rPr lang="en-US" altLang="ja-JP" dirty="0" smtClean="0"/>
              <a:t>           </a:t>
            </a:r>
            <a:r>
              <a:rPr lang="ja-JP" altLang="en-US" dirty="0" smtClean="0"/>
              <a:t>スクマ郡パークサン村</a:t>
            </a:r>
            <a:endParaRPr lang="en-US" altLang="ja-JP" dirty="0" smtClean="0"/>
          </a:p>
          <a:p>
            <a:r>
              <a:rPr kumimoji="1" lang="ja-JP" altLang="en-US" dirty="0"/>
              <a:t>　</a:t>
            </a:r>
            <a:r>
              <a:rPr kumimoji="1" lang="ja-JP" altLang="en-US" dirty="0" smtClean="0"/>
              <a:t>　　　ラオス政府の定める貧困郡に指定</a:t>
            </a:r>
            <a:endParaRPr kumimoji="1" lang="en-US" altLang="ja-JP" dirty="0" smtClean="0"/>
          </a:p>
          <a:p>
            <a:r>
              <a:rPr lang="ja-JP" altLang="en-US" dirty="0"/>
              <a:t>　</a:t>
            </a:r>
            <a:r>
              <a:rPr lang="ja-JP" altLang="en-US" dirty="0" smtClean="0"/>
              <a:t>　　　焼き畑から水稲作への転換</a:t>
            </a:r>
            <a:r>
              <a:rPr kumimoji="1" lang="ja-JP" altLang="en-US" dirty="0" smtClean="0"/>
              <a:t>　</a:t>
            </a:r>
            <a:endParaRPr kumimoji="1" lang="en-US" altLang="ja-JP" dirty="0" smtClean="0"/>
          </a:p>
          <a:p>
            <a:endParaRPr lang="en-US" altLang="ja-JP" dirty="0"/>
          </a:p>
          <a:p>
            <a:endParaRPr kumimoji="1" lang="en-US" altLang="ja-JP" dirty="0" smtClean="0"/>
          </a:p>
          <a:p>
            <a:endParaRPr kumimoji="1" lang="ja-JP" altLang="en-US" dirty="0"/>
          </a:p>
        </p:txBody>
      </p:sp>
      <p:pic>
        <p:nvPicPr>
          <p:cNvPr id="3074" name="Picture 2"/>
          <p:cNvPicPr>
            <a:picLocks noChangeAspect="1" noChangeArrowheads="1"/>
          </p:cNvPicPr>
          <p:nvPr/>
        </p:nvPicPr>
        <p:blipFill>
          <a:blip r:embed="rId3" cstate="print"/>
          <a:srcRect/>
          <a:stretch>
            <a:fillRect/>
          </a:stretch>
        </p:blipFill>
        <p:spPr bwMode="auto">
          <a:xfrm>
            <a:off x="5076056" y="620688"/>
            <a:ext cx="3456384" cy="4064708"/>
          </a:xfrm>
          <a:prstGeom prst="rect">
            <a:avLst/>
          </a:prstGeom>
          <a:noFill/>
          <a:ln w="9525">
            <a:noFill/>
            <a:miter lim="800000"/>
            <a:headEnd/>
            <a:tailEnd/>
          </a:ln>
        </p:spPr>
      </p:pic>
      <p:sp>
        <p:nvSpPr>
          <p:cNvPr id="5" name="左カーブ矢印 4"/>
          <p:cNvSpPr/>
          <p:nvPr/>
        </p:nvSpPr>
        <p:spPr>
          <a:xfrm>
            <a:off x="8172400" y="4077072"/>
            <a:ext cx="288032" cy="12961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4211960" y="3501008"/>
            <a:ext cx="2895862" cy="308014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0" name="直線矢印コネクタ 9"/>
          <p:cNvCxnSpPr/>
          <p:nvPr/>
        </p:nvCxnSpPr>
        <p:spPr>
          <a:xfrm>
            <a:off x="3563888" y="2924944"/>
            <a:ext cx="1224136" cy="2808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hige\Desktop\DSCN3622.JPG"/>
          <p:cNvPicPr>
            <a:picLocks noChangeAspect="1" noChangeArrowheads="1"/>
          </p:cNvPicPr>
          <p:nvPr/>
        </p:nvPicPr>
        <p:blipFill>
          <a:blip r:embed="rId3"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1560" y="548680"/>
            <a:ext cx="4608512" cy="461665"/>
          </a:xfrm>
          <a:prstGeom prst="rect">
            <a:avLst/>
          </a:prstGeom>
          <a:noFill/>
        </p:spPr>
        <p:txBody>
          <a:bodyPr wrap="square" rtlCol="0">
            <a:spAutoFit/>
          </a:bodyPr>
          <a:lstStyle/>
          <a:p>
            <a:r>
              <a:rPr kumimoji="1" lang="en-US" altLang="ja-JP" sz="2400" dirty="0" smtClean="0"/>
              <a:t>3.</a:t>
            </a:r>
            <a:r>
              <a:rPr kumimoji="1" lang="ja-JP" altLang="en-US" sz="2400" dirty="0" smtClean="0"/>
              <a:t>仮説（再掲）</a:t>
            </a:r>
            <a:endParaRPr kumimoji="1" lang="ja-JP" altLang="en-US" sz="2400" dirty="0"/>
          </a:p>
        </p:txBody>
      </p:sp>
      <p:sp>
        <p:nvSpPr>
          <p:cNvPr id="5" name="テキスト ボックス 4"/>
          <p:cNvSpPr txBox="1"/>
          <p:nvPr/>
        </p:nvSpPr>
        <p:spPr>
          <a:xfrm>
            <a:off x="827584" y="1268760"/>
            <a:ext cx="7776864" cy="4339650"/>
          </a:xfrm>
          <a:prstGeom prst="rect">
            <a:avLst/>
          </a:prstGeom>
          <a:noFill/>
        </p:spPr>
        <p:txBody>
          <a:bodyPr wrap="square" rtlCol="0">
            <a:spAutoFit/>
          </a:bodyPr>
          <a:lstStyle/>
          <a:p>
            <a:r>
              <a:rPr kumimoji="1" lang="ja-JP" altLang="en-US" sz="2400" dirty="0" smtClean="0"/>
              <a:t>天然ゴム栽培は、北部</a:t>
            </a:r>
            <a:r>
              <a:rPr kumimoji="1" lang="ja-JP" altLang="en-US" sz="2400" dirty="0" smtClean="0"/>
              <a:t>山岳地の</a:t>
            </a:r>
            <a:r>
              <a:rPr kumimoji="1" lang="ja-JP" altLang="en-US" sz="2400" dirty="0" smtClean="0"/>
              <a:t>焼き畑依存地域における住民の生計向上に有効である。</a:t>
            </a:r>
            <a:endParaRPr kumimoji="1" lang="en-US" altLang="ja-JP" sz="2400" dirty="0" smtClean="0"/>
          </a:p>
          <a:p>
            <a:endParaRPr lang="en-US" altLang="ja-JP" sz="2400" dirty="0"/>
          </a:p>
          <a:p>
            <a:r>
              <a:rPr kumimoji="1" lang="ja-JP" altLang="en-US" sz="2400" dirty="0" smtClean="0"/>
              <a:t>　　　　　　　　　　　</a:t>
            </a:r>
            <a:r>
              <a:rPr lang="ja-JP" altLang="en-US" sz="2400" dirty="0"/>
              <a:t>　</a:t>
            </a:r>
            <a:r>
              <a:rPr kumimoji="1" lang="ja-JP" altLang="en-US" sz="2400" dirty="0" smtClean="0"/>
              <a:t>↓</a:t>
            </a:r>
            <a:endParaRPr kumimoji="1" lang="en-US" altLang="ja-JP" sz="2400" dirty="0" smtClean="0"/>
          </a:p>
          <a:p>
            <a:endParaRPr lang="en-US" altLang="ja-JP" sz="2400" dirty="0"/>
          </a:p>
          <a:p>
            <a:r>
              <a:rPr lang="ja-JP" altLang="en-US" sz="2400" dirty="0" smtClean="0"/>
              <a:t>　　　　　生計</a:t>
            </a:r>
            <a:r>
              <a:rPr lang="ja-JP" altLang="en-US" sz="2400" dirty="0"/>
              <a:t>向上に寄与する為の</a:t>
            </a:r>
            <a:r>
              <a:rPr lang="ja-JP" altLang="en-US" sz="2400" dirty="0" smtClean="0"/>
              <a:t>条件</a:t>
            </a:r>
            <a:endParaRPr lang="en-US" altLang="ja-JP" sz="2400" dirty="0" smtClean="0"/>
          </a:p>
          <a:p>
            <a:endParaRPr kumimoji="1" lang="en-US" altLang="ja-JP" sz="2400" dirty="0"/>
          </a:p>
          <a:p>
            <a:r>
              <a:rPr lang="ja-JP" altLang="en-US" sz="2400" dirty="0" smtClean="0"/>
              <a:t>　　　□焼き畑からの移行先として成立</a:t>
            </a:r>
            <a:endParaRPr lang="en-US" altLang="ja-JP" sz="2400" dirty="0" smtClean="0"/>
          </a:p>
          <a:p>
            <a:endParaRPr kumimoji="1" lang="en-US" altLang="ja-JP" sz="2400" dirty="0"/>
          </a:p>
          <a:p>
            <a:r>
              <a:rPr lang="ja-JP" altLang="en-US" sz="2400" dirty="0" smtClean="0"/>
              <a:t>　　　□ゴム樹液の販売利益が農民に適切に還元</a:t>
            </a:r>
            <a:endParaRPr kumimoji="1" lang="en-US" altLang="ja-JP" sz="2400" dirty="0" smtClean="0"/>
          </a:p>
          <a:p>
            <a:endParaRPr lang="en-US" altLang="ja-JP" dirty="0"/>
          </a:p>
          <a:p>
            <a:endParaRPr kumimoji="1" lang="ja-JP" altLang="en-US" dirty="0"/>
          </a:p>
        </p:txBody>
      </p:sp>
      <p:sp>
        <p:nvSpPr>
          <p:cNvPr id="6" name="角丸四角形 5"/>
          <p:cNvSpPr/>
          <p:nvPr/>
        </p:nvSpPr>
        <p:spPr>
          <a:xfrm>
            <a:off x="611560" y="1196752"/>
            <a:ext cx="7920880" cy="1080120"/>
          </a:xfrm>
          <a:prstGeom prst="roundRect">
            <a:avLst/>
          </a:prstGeom>
          <a:no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95536" y="476672"/>
            <a:ext cx="8352928" cy="71096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en-US" altLang="ja-JP" sz="2400" dirty="0" smtClean="0"/>
              <a:t>5.</a:t>
            </a:r>
            <a:r>
              <a:rPr kumimoji="1" lang="ja-JP" altLang="en-US" sz="2400" dirty="0" smtClean="0"/>
              <a:t>研究総括</a:t>
            </a:r>
            <a:endParaRPr kumimoji="1" lang="en-US" altLang="ja-JP" sz="2400" dirty="0" smtClean="0"/>
          </a:p>
          <a:p>
            <a:endParaRPr lang="en-US" altLang="ja-JP" sz="2400" dirty="0" smtClean="0"/>
          </a:p>
          <a:p>
            <a:r>
              <a:rPr kumimoji="1" lang="ja-JP" altLang="en-US" sz="2400" dirty="0" smtClean="0"/>
              <a:t>●結論</a:t>
            </a:r>
            <a:endParaRPr kumimoji="1" lang="en-US" altLang="ja-JP" sz="2400" dirty="0" smtClean="0"/>
          </a:p>
          <a:p>
            <a:endParaRPr lang="en-US" altLang="ja-JP" dirty="0"/>
          </a:p>
          <a:p>
            <a:r>
              <a:rPr lang="ja-JP" altLang="en-US" sz="2000" dirty="0" smtClean="0"/>
              <a:t>　天然</a:t>
            </a:r>
            <a:r>
              <a:rPr lang="ja-JP" altLang="en-US" sz="2000" dirty="0"/>
              <a:t>ゴム栽培は、北部</a:t>
            </a:r>
            <a:r>
              <a:rPr lang="ja-JP" altLang="en-US" sz="2000" dirty="0" smtClean="0"/>
              <a:t>山岳地の</a:t>
            </a:r>
            <a:r>
              <a:rPr lang="ja-JP" altLang="en-US" sz="2000" dirty="0"/>
              <a:t>焼き畑依存地域における住民の生計向上</a:t>
            </a:r>
            <a:r>
              <a:rPr lang="ja-JP" altLang="en-US" sz="2000" dirty="0" smtClean="0"/>
              <a:t>に</a:t>
            </a:r>
            <a:r>
              <a:rPr lang="ja-JP" altLang="en-US" sz="2000" dirty="0"/>
              <a:t>多くのメリットが</a:t>
            </a:r>
            <a:r>
              <a:rPr lang="ja-JP" altLang="en-US" sz="2000" dirty="0" smtClean="0"/>
              <a:t>ある。</a:t>
            </a:r>
            <a:endParaRPr lang="en-US" altLang="ja-JP" sz="2000" dirty="0" smtClean="0"/>
          </a:p>
          <a:p>
            <a:endParaRPr lang="en-US" altLang="ja-JP" sz="2000" dirty="0"/>
          </a:p>
          <a:p>
            <a:r>
              <a:rPr lang="ja-JP" altLang="en-US" sz="2000" dirty="0" smtClean="0"/>
              <a:t>①中国企業の重要高による中期安定需要とそれに伴う現金収入策の確保</a:t>
            </a:r>
            <a:endParaRPr lang="en-US" altLang="ja-JP" sz="2000" dirty="0" smtClean="0"/>
          </a:p>
          <a:p>
            <a:r>
              <a:rPr lang="ja-JP" altLang="en-US" sz="2000" dirty="0" smtClean="0"/>
              <a:t>　　　　　　　　　　　　　　　　　　　　（</a:t>
            </a:r>
            <a:r>
              <a:rPr lang="en-US" altLang="ja-JP" dirty="0" smtClean="0"/>
              <a:t>Shi,2008</a:t>
            </a:r>
            <a:r>
              <a:rPr lang="ja-JP" altLang="en-US" sz="2000" dirty="0" smtClean="0"/>
              <a:t>）</a:t>
            </a:r>
            <a:endParaRPr lang="en-US" altLang="ja-JP" sz="2000" dirty="0"/>
          </a:p>
          <a:p>
            <a:r>
              <a:rPr lang="ja-JP" altLang="en-US" sz="2000" dirty="0" smtClean="0"/>
              <a:t>②主要換金作物のトウモロコシよりも急峻な、幅広い土地で栽培可能</a:t>
            </a:r>
            <a:endParaRPr lang="en-US" altLang="ja-JP" sz="2000" dirty="0" smtClean="0"/>
          </a:p>
          <a:p>
            <a:r>
              <a:rPr lang="ja-JP" altLang="en-US" sz="2000" dirty="0" smtClean="0"/>
              <a:t>　　　　　　　　　　　　　　　　　　　　</a:t>
            </a:r>
            <a:r>
              <a:rPr lang="ja-JP" altLang="en-US" dirty="0" smtClean="0"/>
              <a:t>（同上</a:t>
            </a:r>
            <a:r>
              <a:rPr lang="ja-JP" altLang="en-US" sz="2000" dirty="0" smtClean="0"/>
              <a:t>）</a:t>
            </a:r>
            <a:endParaRPr lang="en-US" altLang="ja-JP" sz="2000" dirty="0"/>
          </a:p>
          <a:p>
            <a:r>
              <a:rPr lang="ja-JP" altLang="en-US" sz="2000" dirty="0" smtClean="0"/>
              <a:t>③成功事例の存在と知見の伝播</a:t>
            </a:r>
            <a:endParaRPr lang="en-US" altLang="ja-JP" sz="2000" dirty="0" smtClean="0"/>
          </a:p>
          <a:p>
            <a:r>
              <a:rPr lang="ja-JP" altLang="en-US" sz="2000" dirty="0" smtClean="0"/>
              <a:t>　　　　　　　　　　　　　　　　　　　　</a:t>
            </a:r>
            <a:r>
              <a:rPr lang="ja-JP" altLang="en-US" dirty="0" smtClean="0"/>
              <a:t>（鈴木、</a:t>
            </a:r>
            <a:r>
              <a:rPr lang="en-US" altLang="ja-JP" dirty="0" smtClean="0"/>
              <a:t>2009</a:t>
            </a:r>
            <a:r>
              <a:rPr lang="ja-JP" altLang="en-US" dirty="0" smtClean="0"/>
              <a:t>）</a:t>
            </a:r>
            <a:endParaRPr lang="en-US" altLang="ja-JP" dirty="0"/>
          </a:p>
          <a:p>
            <a:r>
              <a:rPr lang="ja-JP" altLang="en-US" sz="2000" dirty="0" smtClean="0"/>
              <a:t>④企業による搾取の余地低い</a:t>
            </a:r>
            <a:endParaRPr lang="en-US" altLang="ja-JP" sz="2000" dirty="0" smtClean="0"/>
          </a:p>
          <a:p>
            <a:r>
              <a:rPr lang="ja-JP" altLang="en-US" sz="2000" dirty="0" smtClean="0"/>
              <a:t>　　　　　　　　　　　　　　　　　　　　</a:t>
            </a:r>
            <a:r>
              <a:rPr lang="ja-JP" altLang="en-US" dirty="0" smtClean="0"/>
              <a:t>（</a:t>
            </a:r>
            <a:r>
              <a:rPr lang="en-US" altLang="ja-JP" dirty="0" smtClean="0"/>
              <a:t>Shi,2008</a:t>
            </a:r>
            <a:r>
              <a:rPr lang="ja-JP" altLang="en-US" dirty="0" smtClean="0"/>
              <a:t>）</a:t>
            </a:r>
            <a:endParaRPr lang="en-US" altLang="ja-JP" dirty="0"/>
          </a:p>
          <a:p>
            <a:r>
              <a:rPr lang="ja-JP" altLang="en-US" sz="2000" dirty="0" smtClean="0"/>
              <a:t>⑤労働者もラオス人を雇用、雇用増加に貢献</a:t>
            </a:r>
            <a:endParaRPr lang="en-US" altLang="ja-JP" sz="2000" dirty="0" smtClean="0"/>
          </a:p>
          <a:p>
            <a:r>
              <a:rPr lang="ja-JP" altLang="en-US" dirty="0" smtClean="0"/>
              <a:t>　　　　　　　　　　　　　　　　　　　　　　（</a:t>
            </a:r>
            <a:r>
              <a:rPr lang="en-US" altLang="ja-JP" dirty="0" smtClean="0"/>
              <a:t>Shi,2008</a:t>
            </a:r>
            <a:r>
              <a:rPr lang="ja-JP" altLang="en-US" dirty="0" smtClean="0"/>
              <a:t>）</a:t>
            </a:r>
            <a:endParaRPr lang="en-US" altLang="ja-JP" dirty="0"/>
          </a:p>
          <a:p>
            <a:endParaRPr lang="en-US" altLang="ja-JP" dirty="0"/>
          </a:p>
          <a:p>
            <a:endParaRPr kumimoji="1" lang="en-US" altLang="ja-JP" dirty="0" smtClean="0"/>
          </a:p>
          <a:p>
            <a:endParaRPr lang="en-US" altLang="ja-JP" dirty="0" smtClean="0"/>
          </a:p>
          <a:p>
            <a:endParaRPr kumimoji="1" lang="en-US" altLang="ja-JP" dirty="0" smtClean="0"/>
          </a:p>
          <a:p>
            <a:endParaRPr lang="en-US" altLang="ja-JP" dirty="0" smtClean="0"/>
          </a:p>
          <a:p>
            <a:endParaRPr kumimoji="1" lang="ja-JP" altLang="en-US" dirty="0"/>
          </a:p>
        </p:txBody>
      </p:sp>
      <p:sp>
        <p:nvSpPr>
          <p:cNvPr id="4" name="角丸四角形 3"/>
          <p:cNvSpPr/>
          <p:nvPr/>
        </p:nvSpPr>
        <p:spPr>
          <a:xfrm>
            <a:off x="395536" y="1628800"/>
            <a:ext cx="8352928" cy="44644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 calcmode="lin" valueType="num">
                                      <p:cBhvr additive="base">
                                        <p:cTn id="4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 calcmode="lin" valueType="num">
                                      <p:cBhvr additive="base">
                                        <p:cTn id="5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 calcmode="lin" valueType="num">
                                      <p:cBhvr additive="base">
                                        <p:cTn id="5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395536" y="836712"/>
            <a:ext cx="8280920" cy="4896544"/>
          </a:xfrm>
        </p:spPr>
        <p:txBody>
          <a:bodyPr>
            <a:normAutofit fontScale="92500" lnSpcReduction="20000"/>
          </a:bodyPr>
          <a:lstStyle/>
          <a:p>
            <a:pPr marL="457200" indent="-457200">
              <a:buNone/>
            </a:pPr>
            <a:endParaRPr lang="en-US" altLang="ja-JP" sz="2600" dirty="0" smtClean="0"/>
          </a:p>
          <a:p>
            <a:pPr marL="457200" indent="-457200">
              <a:buNone/>
            </a:pPr>
            <a:endParaRPr lang="en-US" altLang="ja-JP" sz="2600" dirty="0" smtClean="0"/>
          </a:p>
          <a:p>
            <a:pPr marL="457200" indent="-457200">
              <a:buNone/>
            </a:pPr>
            <a:r>
              <a:rPr lang="ja-JP" altLang="en-US" sz="2600" dirty="0" smtClean="0"/>
              <a:t>・歴史的背景</a:t>
            </a:r>
            <a:endParaRPr lang="en-US" altLang="ja-JP" sz="2600" dirty="0" smtClean="0"/>
          </a:p>
          <a:p>
            <a:pPr marL="457200" indent="-457200">
              <a:buNone/>
            </a:pPr>
            <a:r>
              <a:rPr lang="ja-JP" altLang="en-US" sz="2600" dirty="0" smtClean="0"/>
              <a:t>　</a:t>
            </a:r>
            <a:r>
              <a:rPr lang="ja-JP" altLang="en-US" sz="2600" dirty="0" smtClean="0"/>
              <a:t>　　　</a:t>
            </a:r>
            <a:r>
              <a:rPr lang="ja-JP" altLang="ja-JP" sz="2600" dirty="0" smtClean="0"/>
              <a:t>フランス</a:t>
            </a:r>
            <a:r>
              <a:rPr lang="ja-JP" altLang="ja-JP" sz="2600" dirty="0" smtClean="0"/>
              <a:t>植民地</a:t>
            </a:r>
            <a:r>
              <a:rPr lang="ja-JP" altLang="en-US" sz="2600" dirty="0" smtClean="0"/>
              <a:t>（１８９３～１９５３）</a:t>
            </a:r>
            <a:endParaRPr lang="en-US" altLang="ja-JP" sz="2600" dirty="0" smtClean="0"/>
          </a:p>
          <a:p>
            <a:pPr marL="457200" indent="-457200" algn="ctr">
              <a:buNone/>
            </a:pPr>
            <a:r>
              <a:rPr lang="ja-JP" altLang="en-US" sz="2600" dirty="0" smtClean="0"/>
              <a:t>↓</a:t>
            </a:r>
            <a:endParaRPr lang="en-US" altLang="ja-JP" sz="2600" dirty="0" smtClean="0"/>
          </a:p>
          <a:p>
            <a:pPr marL="457200" indent="-457200" algn="ctr">
              <a:buNone/>
            </a:pPr>
            <a:r>
              <a:rPr lang="ja-JP" altLang="ja-JP" sz="2600" dirty="0" smtClean="0"/>
              <a:t>ラオス人民民主共和国建国</a:t>
            </a:r>
            <a:r>
              <a:rPr lang="ja-JP" altLang="en-US" sz="2600" b="1" dirty="0" smtClean="0"/>
              <a:t>　</a:t>
            </a:r>
            <a:r>
              <a:rPr lang="ja-JP" altLang="en-US" sz="2600" dirty="0" smtClean="0"/>
              <a:t>（１９７５）</a:t>
            </a:r>
            <a:endParaRPr lang="en-US" altLang="ja-JP" sz="2600" dirty="0" smtClean="0"/>
          </a:p>
          <a:p>
            <a:pPr marL="457200" indent="-457200" algn="ctr">
              <a:buNone/>
            </a:pPr>
            <a:r>
              <a:rPr lang="ja-JP" altLang="en-US" sz="2600" dirty="0" smtClean="0"/>
              <a:t>↓</a:t>
            </a:r>
            <a:endParaRPr lang="en-US" altLang="ja-JP" sz="2600" dirty="0" smtClean="0"/>
          </a:p>
          <a:p>
            <a:pPr marL="457200" indent="-457200" algn="ctr">
              <a:buNone/>
            </a:pPr>
            <a:r>
              <a:rPr lang="ja-JP" altLang="en-US" sz="2600" dirty="0" smtClean="0"/>
              <a:t>「</a:t>
            </a:r>
            <a:r>
              <a:rPr lang="ja-JP" altLang="en-US" sz="2600" b="1" u="sng" dirty="0" smtClean="0"/>
              <a:t>ラボップ・マイ（新経済メカニズム）</a:t>
            </a:r>
            <a:r>
              <a:rPr lang="ja-JP" altLang="en-US" sz="2600" dirty="0" smtClean="0"/>
              <a:t>」（１９８６</a:t>
            </a:r>
            <a:r>
              <a:rPr lang="en-US" altLang="ja-JP" sz="2600" dirty="0" smtClean="0"/>
              <a:t>~</a:t>
            </a:r>
            <a:r>
              <a:rPr lang="ja-JP" altLang="en-US" sz="2600" dirty="0" smtClean="0"/>
              <a:t>）</a:t>
            </a:r>
            <a:endParaRPr lang="en-US" altLang="ja-JP" sz="2600" dirty="0" smtClean="0"/>
          </a:p>
          <a:p>
            <a:pPr marL="457200" indent="-457200">
              <a:buNone/>
            </a:pPr>
            <a:endParaRPr lang="en-US" altLang="ja-JP" sz="2600" dirty="0" smtClean="0"/>
          </a:p>
          <a:p>
            <a:pPr marL="457200" indent="-457200">
              <a:buNone/>
            </a:pPr>
            <a:endParaRPr lang="en-US" altLang="ja-JP" sz="2600" dirty="0" smtClean="0"/>
          </a:p>
          <a:p>
            <a:pPr marL="457200" indent="-457200">
              <a:buNone/>
            </a:pPr>
            <a:r>
              <a:rPr lang="ja-JP" altLang="en-US" sz="2600" dirty="0" smtClean="0"/>
              <a:t>・漸次的な経済発展・食料自給率向上</a:t>
            </a:r>
            <a:endParaRPr lang="en-US" altLang="ja-JP" sz="2600" dirty="0" smtClean="0"/>
          </a:p>
          <a:p>
            <a:pPr marL="457200" indent="-457200">
              <a:buNone/>
            </a:pPr>
            <a:endParaRPr lang="en-US" altLang="ja-JP" dirty="0" smtClean="0"/>
          </a:p>
          <a:p>
            <a:pPr marL="457200" indent="-457200">
              <a:buNone/>
            </a:pPr>
            <a:r>
              <a:rPr lang="ja-JP" altLang="en-US" dirty="0" smtClean="0"/>
              <a:t>　</a:t>
            </a:r>
            <a:endParaRPr lang="en-US" altLang="ja-JP" dirty="0" smtClean="0"/>
          </a:p>
        </p:txBody>
      </p:sp>
      <p:sp>
        <p:nvSpPr>
          <p:cNvPr id="4" name="テキスト ボックス 3"/>
          <p:cNvSpPr txBox="1"/>
          <p:nvPr/>
        </p:nvSpPr>
        <p:spPr>
          <a:xfrm>
            <a:off x="467544" y="548680"/>
            <a:ext cx="4644008" cy="461665"/>
          </a:xfrm>
          <a:prstGeom prst="rect">
            <a:avLst/>
          </a:prstGeom>
          <a:noFill/>
        </p:spPr>
        <p:txBody>
          <a:bodyPr wrap="square" rtlCol="0">
            <a:spAutoFit/>
          </a:bodyPr>
          <a:lstStyle/>
          <a:p>
            <a:r>
              <a:rPr lang="ja-JP" altLang="en-US" sz="2400" b="1" cap="small" dirty="0" smtClean="0">
                <a:solidFill>
                  <a:prstClr val="black"/>
                </a:solidFill>
                <a:cs typeface="+mj-cs"/>
              </a:rPr>
              <a:t>１</a:t>
            </a:r>
            <a:r>
              <a:rPr lang="ja-JP" altLang="en-US" sz="2400" b="1" cap="small" dirty="0" smtClean="0">
                <a:solidFill>
                  <a:prstClr val="black"/>
                </a:solidFill>
                <a:cs typeface="+mj-cs"/>
              </a:rPr>
              <a:t>．イントロダクション</a:t>
            </a:r>
            <a:endParaRPr kumimoji="1"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1052736"/>
            <a:ext cx="8136904" cy="6093976"/>
          </a:xfrm>
          <a:prstGeom prst="rect">
            <a:avLst/>
          </a:prstGeom>
          <a:noFill/>
        </p:spPr>
        <p:txBody>
          <a:bodyPr wrap="square" rtlCol="0">
            <a:spAutoFit/>
          </a:bodyPr>
          <a:lstStyle/>
          <a:p>
            <a:r>
              <a:rPr kumimoji="1" lang="ja-JP" altLang="en-US" sz="2400" dirty="0" smtClean="0"/>
              <a:t>天然ゴム栽培は下記条件を満たす場合に焼き畑に依存する地域の農民</a:t>
            </a:r>
            <a:r>
              <a:rPr kumimoji="1" lang="ja-JP" altLang="en-US" sz="2400" dirty="0" smtClean="0"/>
              <a:t>の生計向上</a:t>
            </a:r>
            <a:r>
              <a:rPr kumimoji="1" lang="ja-JP" altLang="en-US" sz="2400" dirty="0" smtClean="0"/>
              <a:t>に有効ではないか</a:t>
            </a:r>
            <a:endParaRPr kumimoji="1" lang="en-US" altLang="ja-JP" sz="2400" dirty="0" smtClean="0"/>
          </a:p>
          <a:p>
            <a:endParaRPr lang="en-US" altLang="ja-JP" sz="2400" dirty="0"/>
          </a:p>
          <a:p>
            <a:r>
              <a:rPr kumimoji="1" lang="ja-JP" altLang="en-US" sz="2400" dirty="0" smtClean="0"/>
              <a:t>□複合農業の中で導入可能</a:t>
            </a:r>
            <a:endParaRPr kumimoji="1" lang="en-US" altLang="ja-JP" sz="2400" dirty="0" smtClean="0"/>
          </a:p>
          <a:p>
            <a:endParaRPr lang="en-US" altLang="ja-JP" sz="2400" dirty="0"/>
          </a:p>
          <a:p>
            <a:r>
              <a:rPr kumimoji="1" lang="ja-JP" altLang="en-US" sz="2400" dirty="0" smtClean="0"/>
              <a:t>□技術の蓄積、伝播、悪質契約への監視などを可能にする行政の整備</a:t>
            </a:r>
            <a:endParaRPr kumimoji="1" lang="en-US" altLang="ja-JP" sz="2400" dirty="0" smtClean="0"/>
          </a:p>
          <a:p>
            <a:endParaRPr lang="en-US" altLang="ja-JP" sz="2400" dirty="0"/>
          </a:p>
          <a:p>
            <a:r>
              <a:rPr kumimoji="1" lang="ja-JP" altLang="en-US" sz="2400" dirty="0" smtClean="0"/>
              <a:t>□</a:t>
            </a:r>
            <a:r>
              <a:rPr kumimoji="1" lang="ja-JP" altLang="en-US" sz="2400" u="sng" dirty="0" smtClean="0"/>
              <a:t>中国国境地域への</a:t>
            </a:r>
            <a:r>
              <a:rPr kumimoji="1" lang="ja-JP" altLang="en-US" sz="2400" dirty="0" smtClean="0"/>
              <a:t>アクセス</a:t>
            </a:r>
            <a:endParaRPr kumimoji="1" lang="en-US" altLang="ja-JP" sz="2400" dirty="0" smtClean="0"/>
          </a:p>
          <a:p>
            <a:endParaRPr lang="en-US" altLang="ja-JP" sz="2400" dirty="0"/>
          </a:p>
          <a:p>
            <a:r>
              <a:rPr kumimoji="1" lang="ja-JP" altLang="en-US" sz="2400" dirty="0" smtClean="0"/>
              <a:t>□焼き畑サイクルが保全可能</a:t>
            </a:r>
            <a:endParaRPr kumimoji="1" lang="en-US" altLang="ja-JP" sz="2400" dirty="0" smtClean="0"/>
          </a:p>
          <a:p>
            <a:endParaRPr lang="en-US" altLang="ja-JP" sz="2400" dirty="0"/>
          </a:p>
          <a:p>
            <a:r>
              <a:rPr kumimoji="1" lang="ja-JP" altLang="en-US" sz="2400" dirty="0" smtClean="0"/>
              <a:t>□土地面積的余裕（小規模焼き畑農家の導入は難しい？）</a:t>
            </a:r>
            <a:endParaRPr kumimoji="1" lang="en-US" altLang="ja-JP" sz="2400" dirty="0" smtClean="0"/>
          </a:p>
          <a:p>
            <a:endParaRPr kumimoji="1" lang="en-US" altLang="ja-JP" sz="2400" dirty="0" smtClean="0"/>
          </a:p>
          <a:p>
            <a:endParaRPr kumimoji="1" lang="en-US" altLang="ja-JP" dirty="0" smtClean="0"/>
          </a:p>
          <a:p>
            <a:endParaRPr lang="en-US" altLang="ja-JP" dirty="0"/>
          </a:p>
          <a:p>
            <a:endParaRPr kumimoji="1" lang="ja-JP" altLang="en-US" dirty="0"/>
          </a:p>
        </p:txBody>
      </p:sp>
      <p:sp>
        <p:nvSpPr>
          <p:cNvPr id="3" name="角丸四角形 2"/>
          <p:cNvSpPr/>
          <p:nvPr/>
        </p:nvSpPr>
        <p:spPr>
          <a:xfrm>
            <a:off x="467544" y="620688"/>
            <a:ext cx="8280920" cy="5688632"/>
          </a:xfrm>
          <a:prstGeom prst="round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548680"/>
            <a:ext cx="8208912" cy="6217087"/>
          </a:xfrm>
          <a:prstGeom prst="rect">
            <a:avLst/>
          </a:prstGeom>
          <a:noFill/>
        </p:spPr>
        <p:txBody>
          <a:bodyPr wrap="square" rtlCol="0">
            <a:spAutoFit/>
          </a:bodyPr>
          <a:lstStyle/>
          <a:p>
            <a:r>
              <a:rPr kumimoji="1" lang="ja-JP" altLang="en-US" sz="2000" b="1" dirty="0" smtClean="0"/>
              <a:t>すでにゴム栽培の単一栽培（個人経営型、契約型）</a:t>
            </a:r>
            <a:endParaRPr kumimoji="1" lang="en-US" altLang="ja-JP" sz="2000" b="1" dirty="0" smtClean="0"/>
          </a:p>
          <a:p>
            <a:r>
              <a:rPr kumimoji="1" lang="ja-JP" altLang="en-US" sz="2000" b="1" dirty="0" smtClean="0"/>
              <a:t>が相当程度進んでいる地域：</a:t>
            </a:r>
            <a:endParaRPr kumimoji="1" lang="en-US" altLang="ja-JP" sz="2000" b="1" dirty="0" smtClean="0"/>
          </a:p>
          <a:p>
            <a:endParaRPr lang="en-US" altLang="ja-JP" sz="2000" b="1" dirty="0" smtClean="0"/>
          </a:p>
          <a:p>
            <a:r>
              <a:rPr lang="ja-JP" altLang="en-US" sz="2000" b="1" dirty="0" smtClean="0"/>
              <a:t>　ルアンナムタ</a:t>
            </a:r>
            <a:r>
              <a:rPr lang="en-US" altLang="ja-JP" sz="2000" b="1" dirty="0" smtClean="0"/>
              <a:t>―</a:t>
            </a:r>
            <a:r>
              <a:rPr lang="ja-JP" altLang="en-US" sz="2000" b="1" dirty="0" smtClean="0"/>
              <a:t>県　ナムタ</a:t>
            </a:r>
            <a:r>
              <a:rPr lang="en-US" altLang="ja-JP" sz="2000" b="1" dirty="0" smtClean="0"/>
              <a:t>―</a:t>
            </a:r>
            <a:r>
              <a:rPr lang="ja-JP" altLang="en-US" sz="2000" b="1" dirty="0" smtClean="0"/>
              <a:t>郡</a:t>
            </a:r>
            <a:endParaRPr lang="en-US" altLang="ja-JP" sz="2000" b="1" dirty="0" smtClean="0"/>
          </a:p>
          <a:p>
            <a:r>
              <a:rPr lang="ja-JP" altLang="en-US" sz="2000" b="1" dirty="0"/>
              <a:t>　</a:t>
            </a:r>
            <a:r>
              <a:rPr lang="ja-JP" altLang="en-US" sz="2000" b="1" dirty="0" smtClean="0"/>
              <a:t>　　　　　　　　　シン郡の一部地域</a:t>
            </a:r>
            <a:endParaRPr lang="en-US" altLang="ja-JP" sz="2000" b="1" dirty="0" smtClean="0"/>
          </a:p>
          <a:p>
            <a:r>
              <a:rPr lang="ja-JP" altLang="en-US" sz="2000" b="1" dirty="0"/>
              <a:t>　</a:t>
            </a:r>
            <a:r>
              <a:rPr lang="ja-JP" altLang="en-US" sz="2000" b="1" dirty="0" smtClean="0"/>
              <a:t>　　　　　　　　　ロン郡の一部地域</a:t>
            </a:r>
            <a:endParaRPr lang="en-US" altLang="ja-JP" sz="2000" b="1" dirty="0" smtClean="0"/>
          </a:p>
          <a:p>
            <a:endParaRPr lang="en-US" altLang="ja-JP" sz="2000" b="1" dirty="0"/>
          </a:p>
          <a:p>
            <a:r>
              <a:rPr lang="ja-JP" altLang="en-US" sz="2000" b="1" dirty="0"/>
              <a:t>　</a:t>
            </a:r>
            <a:r>
              <a:rPr lang="ja-JP" altLang="en-US" sz="2000" b="1" i="1" u="sng" dirty="0" smtClean="0"/>
              <a:t>ゴム栽培導入前の状態よりも一定程度生計向上は果たされているのでは？</a:t>
            </a:r>
            <a:endParaRPr lang="en-US" altLang="ja-JP" sz="2000" b="1" i="1" u="sng" dirty="0" smtClean="0"/>
          </a:p>
          <a:p>
            <a:endParaRPr lang="en-US" altLang="ja-JP" sz="2000" b="1" dirty="0"/>
          </a:p>
          <a:p>
            <a:r>
              <a:rPr lang="ja-JP" altLang="en-US" sz="2000" b="1" dirty="0" smtClean="0"/>
              <a:t>⇒今後は単一栽培のリスクを軽減させるため、</a:t>
            </a:r>
            <a:endParaRPr lang="en-US" altLang="ja-JP" sz="2000" b="1" dirty="0" smtClean="0"/>
          </a:p>
          <a:p>
            <a:r>
              <a:rPr lang="ja-JP" altLang="en-US" sz="2000" b="1" dirty="0"/>
              <a:t>　</a:t>
            </a:r>
            <a:endParaRPr lang="en-US" altLang="ja-JP" sz="2000" b="1" dirty="0" smtClean="0"/>
          </a:p>
          <a:p>
            <a:r>
              <a:rPr lang="ja-JP" altLang="en-US" sz="2000" b="1" dirty="0"/>
              <a:t>　</a:t>
            </a:r>
            <a:r>
              <a:rPr lang="ja-JP" altLang="en-US" sz="2000" b="1" dirty="0" smtClean="0"/>
              <a:t>□他の換金作物導入</a:t>
            </a:r>
            <a:endParaRPr lang="en-US" altLang="ja-JP" sz="2000" b="1" dirty="0" smtClean="0"/>
          </a:p>
          <a:p>
            <a:r>
              <a:rPr lang="ja-JP" altLang="en-US" sz="2000" b="1" dirty="0"/>
              <a:t>　</a:t>
            </a:r>
            <a:endParaRPr lang="en-US" altLang="ja-JP" sz="2000" b="1" dirty="0" smtClean="0"/>
          </a:p>
          <a:p>
            <a:r>
              <a:rPr lang="ja-JP" altLang="en-US" sz="2000" b="1" dirty="0"/>
              <a:t>　</a:t>
            </a:r>
            <a:r>
              <a:rPr lang="ja-JP" altLang="en-US" sz="2000" b="1" dirty="0" smtClean="0"/>
              <a:t>□焼き畑およびその休閑地により育まれる自然資源の保全</a:t>
            </a:r>
            <a:endParaRPr lang="en-US" altLang="ja-JP" sz="2000" b="1" dirty="0" smtClean="0"/>
          </a:p>
          <a:p>
            <a:endParaRPr lang="en-US" altLang="ja-JP" sz="2000" b="1" dirty="0"/>
          </a:p>
          <a:p>
            <a:r>
              <a:rPr lang="ja-JP" altLang="en-US" sz="2000" b="1" dirty="0" smtClean="0"/>
              <a:t>などに焦点を当て、</a:t>
            </a:r>
            <a:endParaRPr lang="en-US" altLang="ja-JP" sz="2000" b="1" dirty="0" smtClean="0"/>
          </a:p>
          <a:p>
            <a:endParaRPr lang="en-US" altLang="ja-JP" sz="2000" b="1" dirty="0"/>
          </a:p>
          <a:p>
            <a:r>
              <a:rPr lang="ja-JP" altLang="en-US" sz="2000" b="1" dirty="0" smtClean="0"/>
              <a:t>生計向上から生計安定を目指すアプローチをとるべきではないか</a:t>
            </a:r>
            <a:r>
              <a:rPr lang="ja-JP" altLang="en-US" sz="2000" dirty="0" smtClean="0"/>
              <a:t>　　　　　　　　</a:t>
            </a:r>
            <a:endParaRPr lang="en-US" altLang="ja-JP" sz="2000" dirty="0"/>
          </a:p>
          <a:p>
            <a:endParaRPr kumimoji="1" lang="ja-JP" altLang="en-US" dirty="0"/>
          </a:p>
        </p:txBody>
      </p:sp>
      <p:sp>
        <p:nvSpPr>
          <p:cNvPr id="3" name="角丸四角形 2"/>
          <p:cNvSpPr/>
          <p:nvPr/>
        </p:nvSpPr>
        <p:spPr>
          <a:xfrm>
            <a:off x="467544" y="476672"/>
            <a:ext cx="6120680" cy="2160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395536" y="3429000"/>
            <a:ext cx="7992888" cy="3168352"/>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左カーブ矢印 4"/>
          <p:cNvSpPr/>
          <p:nvPr/>
        </p:nvSpPr>
        <p:spPr>
          <a:xfrm>
            <a:off x="6516216" y="1772816"/>
            <a:ext cx="1512168" cy="237626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 calcmode="lin" valueType="num">
                                      <p:cBhvr additive="base">
                                        <p:cTn id="1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 calcmode="lin" valueType="num">
                                      <p:cBhvr additive="base">
                                        <p:cTn id="1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anim calcmode="lin" valueType="num">
                                      <p:cBhvr additive="base">
                                        <p:cTn id="2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 calcmode="lin" valueType="num">
                                      <p:cBhvr additive="base">
                                        <p:cTn id="2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anim calcmode="lin" valueType="num">
                                      <p:cBhvr additive="base">
                                        <p:cTn id="3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anim calcmode="lin" valueType="num">
                                      <p:cBhvr additive="base">
                                        <p:cTn id="3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15" end="15"/>
                                            </p:txEl>
                                          </p:spTgt>
                                        </p:tgtEl>
                                        <p:attrNameLst>
                                          <p:attrName>style.visibility</p:attrName>
                                        </p:attrNameLst>
                                      </p:cBhvr>
                                      <p:to>
                                        <p:strVal val="visible"/>
                                      </p:to>
                                    </p:set>
                                    <p:anim calcmode="lin" valueType="num">
                                      <p:cBhvr additive="base">
                                        <p:cTn id="39"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5" end="1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17" end="17"/>
                                            </p:txEl>
                                          </p:spTgt>
                                        </p:tgtEl>
                                        <p:attrNameLst>
                                          <p:attrName>style.visibility</p:attrName>
                                        </p:attrNameLst>
                                      </p:cBhvr>
                                      <p:to>
                                        <p:strVal val="visible"/>
                                      </p:to>
                                    </p:set>
                                    <p:anim calcmode="lin" valueType="num">
                                      <p:cBhvr additive="base">
                                        <p:cTn id="43"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88640"/>
            <a:ext cx="5812160" cy="864096"/>
          </a:xfrm>
        </p:spPr>
        <p:txBody>
          <a:bodyPr>
            <a:normAutofit/>
          </a:bodyPr>
          <a:lstStyle/>
          <a:p>
            <a:pPr algn="l"/>
            <a:r>
              <a:rPr lang="en-US" altLang="ja-JP" sz="2400" dirty="0" smtClean="0">
                <a:solidFill>
                  <a:schemeClr val="tx1"/>
                </a:solidFill>
              </a:rPr>
              <a:t>6</a:t>
            </a:r>
            <a:r>
              <a:rPr lang="ja-JP" altLang="en-US" sz="2400" dirty="0" err="1" smtClean="0">
                <a:solidFill>
                  <a:schemeClr val="tx1"/>
                </a:solidFill>
              </a:rPr>
              <a:t>．</a:t>
            </a:r>
            <a:r>
              <a:rPr lang="ja-JP" altLang="en-US" sz="2400" dirty="0" smtClean="0">
                <a:solidFill>
                  <a:schemeClr val="tx1"/>
                </a:solidFill>
              </a:rPr>
              <a:t>参考文献</a:t>
            </a:r>
            <a:endParaRPr kumimoji="1" lang="ja-JP" altLang="en-US" sz="2400" dirty="0"/>
          </a:p>
        </p:txBody>
      </p:sp>
      <p:sp>
        <p:nvSpPr>
          <p:cNvPr id="3" name="サブタイトル 2"/>
          <p:cNvSpPr>
            <a:spLocks noGrp="1"/>
          </p:cNvSpPr>
          <p:nvPr>
            <p:ph type="subTitle" idx="1"/>
          </p:nvPr>
        </p:nvSpPr>
        <p:spPr>
          <a:xfrm>
            <a:off x="323528" y="1340768"/>
            <a:ext cx="8496944" cy="5112568"/>
          </a:xfrm>
        </p:spPr>
        <p:txBody>
          <a:bodyPr/>
          <a:lstStyle/>
          <a:p>
            <a:pPr algn="l"/>
            <a:r>
              <a:rPr lang="en-US" altLang="ja-JP" sz="2400" dirty="0" smtClean="0">
                <a:solidFill>
                  <a:schemeClr val="tx1"/>
                </a:solidFill>
              </a:rPr>
              <a:t>【</a:t>
            </a:r>
            <a:r>
              <a:rPr lang="ja-JP" altLang="en-US" sz="2400" dirty="0" smtClean="0">
                <a:solidFill>
                  <a:schemeClr val="tx1"/>
                </a:solidFill>
              </a:rPr>
              <a:t>文献</a:t>
            </a:r>
            <a:r>
              <a:rPr lang="en-US" altLang="ja-JP" sz="2400" dirty="0" smtClean="0">
                <a:solidFill>
                  <a:schemeClr val="tx1"/>
                </a:solidFill>
              </a:rPr>
              <a:t>】</a:t>
            </a:r>
          </a:p>
          <a:p>
            <a:pPr algn="l"/>
            <a:r>
              <a:rPr lang="ja-JP" altLang="en-US" sz="2400" b="0" dirty="0" smtClean="0">
                <a:solidFill>
                  <a:srgbClr val="FF0000"/>
                </a:solidFill>
              </a:rPr>
              <a:t>★</a:t>
            </a:r>
            <a:r>
              <a:rPr lang="ja-JP" altLang="en-US" sz="2400" b="0" dirty="0" smtClean="0">
                <a:solidFill>
                  <a:schemeClr val="tx1"/>
                </a:solidFill>
              </a:rPr>
              <a:t>　西澤信善・古川久継・木内行雄</a:t>
            </a:r>
            <a:r>
              <a:rPr lang="en-US" altLang="ja-JP" sz="2400" b="0" dirty="0" smtClean="0">
                <a:solidFill>
                  <a:schemeClr val="tx1"/>
                </a:solidFill>
              </a:rPr>
              <a:t>『</a:t>
            </a:r>
            <a:r>
              <a:rPr lang="ja-JP" altLang="en-US" sz="2400" b="0" dirty="0" smtClean="0">
                <a:solidFill>
                  <a:schemeClr val="tx1"/>
                </a:solidFill>
              </a:rPr>
              <a:t>ラオスの開発と国際協力</a:t>
            </a:r>
            <a:r>
              <a:rPr lang="en-US" altLang="ja-JP" sz="2400" b="0" dirty="0" smtClean="0">
                <a:solidFill>
                  <a:schemeClr val="tx1"/>
                </a:solidFill>
              </a:rPr>
              <a:t>』</a:t>
            </a:r>
            <a:r>
              <a:rPr lang="ja-JP" altLang="en-US" sz="2400" b="0" dirty="0" smtClean="0">
                <a:solidFill>
                  <a:schemeClr val="tx1"/>
                </a:solidFill>
              </a:rPr>
              <a:t>　めこん　</a:t>
            </a:r>
            <a:r>
              <a:rPr lang="en-US" altLang="ja-JP" sz="2400" b="0" dirty="0" smtClean="0">
                <a:solidFill>
                  <a:schemeClr val="tx1"/>
                </a:solidFill>
              </a:rPr>
              <a:t>2003</a:t>
            </a:r>
            <a:endParaRPr lang="en-US" altLang="ja-JP" sz="2400" b="0" dirty="0" smtClean="0">
              <a:solidFill>
                <a:schemeClr val="tx1"/>
              </a:solidFill>
            </a:endParaRPr>
          </a:p>
          <a:p>
            <a:pPr algn="l"/>
            <a:r>
              <a:rPr lang="ja-JP" altLang="en-US" sz="2400" b="0" dirty="0" smtClean="0">
                <a:solidFill>
                  <a:srgbClr val="FF0000"/>
                </a:solidFill>
              </a:rPr>
              <a:t>★</a:t>
            </a:r>
            <a:r>
              <a:rPr lang="ja-JP" altLang="en-US" sz="2400" b="0" dirty="0" smtClean="0">
                <a:solidFill>
                  <a:schemeClr val="tx1"/>
                </a:solidFill>
              </a:rPr>
              <a:t>　菊池陽子・鈴木玲子・阿部健一ら</a:t>
            </a:r>
            <a:r>
              <a:rPr lang="en-US" altLang="ja-JP" sz="2400" b="0" dirty="0" smtClean="0">
                <a:solidFill>
                  <a:schemeClr val="tx1"/>
                </a:solidFill>
              </a:rPr>
              <a:t>『</a:t>
            </a:r>
            <a:r>
              <a:rPr lang="ja-JP" altLang="en-US" sz="2400" b="0" dirty="0" smtClean="0">
                <a:solidFill>
                  <a:schemeClr val="tx1"/>
                </a:solidFill>
              </a:rPr>
              <a:t>ラオスを知るための</a:t>
            </a:r>
            <a:r>
              <a:rPr lang="en-US" altLang="ja-JP" sz="2400" b="0" dirty="0" smtClean="0">
                <a:solidFill>
                  <a:schemeClr val="tx1"/>
                </a:solidFill>
              </a:rPr>
              <a:t>60</a:t>
            </a:r>
            <a:r>
              <a:rPr lang="ja-JP" altLang="en-US" sz="2400" b="0" dirty="0" smtClean="0">
                <a:solidFill>
                  <a:schemeClr val="tx1"/>
                </a:solidFill>
              </a:rPr>
              <a:t>章</a:t>
            </a:r>
            <a:r>
              <a:rPr lang="en-US" altLang="ja-JP" sz="2400" b="0" dirty="0" smtClean="0">
                <a:solidFill>
                  <a:schemeClr val="tx1"/>
                </a:solidFill>
              </a:rPr>
              <a:t>』</a:t>
            </a:r>
            <a:r>
              <a:rPr lang="ja-JP" altLang="en-US" sz="2400" b="0" dirty="0" smtClean="0">
                <a:solidFill>
                  <a:schemeClr val="tx1"/>
                </a:solidFill>
              </a:rPr>
              <a:t>明石書店　</a:t>
            </a:r>
            <a:r>
              <a:rPr lang="en-US" altLang="ja-JP" sz="2400" b="0" dirty="0" smtClean="0">
                <a:solidFill>
                  <a:schemeClr val="tx1"/>
                </a:solidFill>
              </a:rPr>
              <a:t>2010</a:t>
            </a:r>
            <a:endParaRPr lang="en-US" altLang="ja-JP" sz="2400" b="0" dirty="0" smtClean="0">
              <a:solidFill>
                <a:schemeClr val="tx1"/>
              </a:solidFill>
            </a:endParaRPr>
          </a:p>
          <a:p>
            <a:pPr algn="l"/>
            <a:r>
              <a:rPr lang="ja-JP" altLang="en-US" sz="2400" b="0" dirty="0" smtClean="0">
                <a:solidFill>
                  <a:srgbClr val="FF0000"/>
                </a:solidFill>
              </a:rPr>
              <a:t>★</a:t>
            </a:r>
            <a:r>
              <a:rPr lang="ja-JP" altLang="en-US" sz="2400" b="0" dirty="0" smtClean="0">
                <a:solidFill>
                  <a:schemeClr val="tx1"/>
                </a:solidFill>
              </a:rPr>
              <a:t>　</a:t>
            </a:r>
            <a:r>
              <a:rPr lang="ja-JP" altLang="ja-JP" sz="2400" b="0" dirty="0" smtClean="0">
                <a:solidFill>
                  <a:schemeClr val="tx1"/>
                </a:solidFill>
              </a:rPr>
              <a:t>鈴木基義　『ラオス経済の基礎知識』</a:t>
            </a:r>
            <a:r>
              <a:rPr lang="ja-JP" altLang="en-US" sz="2400" b="0" dirty="0" smtClean="0">
                <a:solidFill>
                  <a:schemeClr val="tx1"/>
                </a:solidFill>
              </a:rPr>
              <a:t>　</a:t>
            </a:r>
            <a:r>
              <a:rPr lang="ja-JP" altLang="ja-JP" sz="2400" b="0" dirty="0" smtClean="0">
                <a:solidFill>
                  <a:schemeClr val="tx1"/>
                </a:solidFill>
              </a:rPr>
              <a:t>ジェトロ　</a:t>
            </a:r>
            <a:r>
              <a:rPr lang="en-US" altLang="ja-JP" sz="2400" b="0" dirty="0" smtClean="0">
                <a:solidFill>
                  <a:schemeClr val="tx1"/>
                </a:solidFill>
              </a:rPr>
              <a:t>2009</a:t>
            </a:r>
            <a:endParaRPr lang="en-US" altLang="ja-JP" sz="2400" b="0" dirty="0" smtClean="0">
              <a:solidFill>
                <a:schemeClr val="tx1"/>
              </a:solidFill>
            </a:endParaRPr>
          </a:p>
          <a:p>
            <a:pPr algn="l"/>
            <a:r>
              <a:rPr lang="ja-JP" altLang="en-US" sz="2400" b="0" dirty="0" smtClean="0">
                <a:solidFill>
                  <a:srgbClr val="FF0000"/>
                </a:solidFill>
              </a:rPr>
              <a:t>★</a:t>
            </a:r>
            <a:r>
              <a:rPr lang="ja-JP" altLang="en-US" sz="2400" b="0" dirty="0" smtClean="0">
                <a:solidFill>
                  <a:schemeClr val="tx1"/>
                </a:solidFill>
              </a:rPr>
              <a:t>　カ</a:t>
            </a:r>
            <a:r>
              <a:rPr lang="ja-JP" altLang="ja-JP" sz="2400" b="0" dirty="0" smtClean="0">
                <a:solidFill>
                  <a:schemeClr val="tx1"/>
                </a:solidFill>
              </a:rPr>
              <a:t>ム・ヴォラ―ペット　『現代ラオスの政治と経済　</a:t>
            </a:r>
            <a:r>
              <a:rPr lang="en-US" altLang="ja-JP" sz="2400" b="0" dirty="0" smtClean="0">
                <a:solidFill>
                  <a:schemeClr val="tx1"/>
                </a:solidFill>
              </a:rPr>
              <a:t>1975-2006</a:t>
            </a:r>
            <a:r>
              <a:rPr lang="ja-JP" altLang="ja-JP" sz="2400" b="0" dirty="0" smtClean="0">
                <a:solidFill>
                  <a:schemeClr val="tx1"/>
                </a:solidFill>
              </a:rPr>
              <a:t>』</a:t>
            </a:r>
            <a:r>
              <a:rPr lang="ja-JP" altLang="en-US" sz="2400" b="0" dirty="0" smtClean="0">
                <a:solidFill>
                  <a:schemeClr val="tx1"/>
                </a:solidFill>
              </a:rPr>
              <a:t>　</a:t>
            </a:r>
            <a:r>
              <a:rPr lang="ja-JP" altLang="ja-JP" sz="2400" b="0" dirty="0" err="1" smtClean="0">
                <a:solidFill>
                  <a:schemeClr val="tx1"/>
                </a:solidFill>
              </a:rPr>
              <a:t>め</a:t>
            </a:r>
            <a:r>
              <a:rPr lang="ja-JP" altLang="ja-JP" sz="2400" b="0" dirty="0" smtClean="0">
                <a:solidFill>
                  <a:schemeClr val="tx1"/>
                </a:solidFill>
              </a:rPr>
              <a:t>こん　</a:t>
            </a:r>
            <a:r>
              <a:rPr lang="en-US" altLang="ja-JP" sz="2400" b="0" dirty="0" smtClean="0">
                <a:solidFill>
                  <a:schemeClr val="tx1"/>
                </a:solidFill>
              </a:rPr>
              <a:t>2010</a:t>
            </a:r>
          </a:p>
          <a:p>
            <a:pPr algn="l"/>
            <a:r>
              <a:rPr lang="ja-JP" altLang="en-US" sz="2400" b="0" dirty="0" smtClean="0">
                <a:solidFill>
                  <a:schemeClr val="tx1"/>
                </a:solidFill>
              </a:rPr>
              <a:t>★横山智・落合雪野編</a:t>
            </a:r>
            <a:r>
              <a:rPr lang="en-US" altLang="ja-JP" sz="2400" b="0" dirty="0" smtClean="0">
                <a:solidFill>
                  <a:schemeClr val="tx1"/>
                </a:solidFill>
              </a:rPr>
              <a:t>『</a:t>
            </a:r>
            <a:r>
              <a:rPr lang="ja-JP" altLang="en-US" sz="2400" b="0" dirty="0" smtClean="0">
                <a:solidFill>
                  <a:schemeClr val="tx1"/>
                </a:solidFill>
              </a:rPr>
              <a:t>ラオス農山村地域研究</a:t>
            </a:r>
            <a:r>
              <a:rPr lang="en-US" altLang="ja-JP" sz="2400" b="0" dirty="0" smtClean="0">
                <a:solidFill>
                  <a:schemeClr val="tx1"/>
                </a:solidFill>
              </a:rPr>
              <a:t>』</a:t>
            </a:r>
            <a:r>
              <a:rPr lang="ja-JP" altLang="en-US" sz="2400" b="0" dirty="0" smtClean="0">
                <a:solidFill>
                  <a:schemeClr val="tx1"/>
                </a:solidFill>
              </a:rPr>
              <a:t>めこん　</a:t>
            </a:r>
            <a:r>
              <a:rPr lang="en-US" altLang="ja-JP" sz="2400" b="0" dirty="0" smtClean="0">
                <a:solidFill>
                  <a:schemeClr val="tx1"/>
                </a:solidFill>
              </a:rPr>
              <a:t>2008</a:t>
            </a:r>
            <a:endParaRPr lang="ja-JP" altLang="ja-JP" sz="2400" b="0" dirty="0" smtClean="0">
              <a:solidFill>
                <a:schemeClr val="tx1"/>
              </a:solidFill>
            </a:endParaRPr>
          </a:p>
          <a:p>
            <a:pPr algn="l"/>
            <a:endParaRPr lang="en-US" altLang="ja-JP" b="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0"/>
            <a:ext cx="6172200" cy="1080120"/>
          </a:xfrm>
        </p:spPr>
        <p:txBody>
          <a:bodyPr>
            <a:normAutofit/>
          </a:bodyPr>
          <a:lstStyle/>
          <a:p>
            <a:pPr algn="l"/>
            <a:r>
              <a:rPr kumimoji="1" lang="en-US" altLang="ja-JP" sz="2400" dirty="0" smtClean="0">
                <a:solidFill>
                  <a:schemeClr val="tx1"/>
                </a:solidFill>
              </a:rPr>
              <a:t>6</a:t>
            </a:r>
            <a:r>
              <a:rPr kumimoji="1" lang="ja-JP" altLang="en-US" sz="2400" dirty="0" err="1" smtClean="0">
                <a:solidFill>
                  <a:schemeClr val="tx1"/>
                </a:solidFill>
              </a:rPr>
              <a:t>．</a:t>
            </a:r>
            <a:r>
              <a:rPr kumimoji="1" lang="ja-JP" altLang="en-US" sz="2400" dirty="0" smtClean="0">
                <a:solidFill>
                  <a:schemeClr val="tx1"/>
                </a:solidFill>
              </a:rPr>
              <a:t>参考文献</a:t>
            </a:r>
            <a:endParaRPr kumimoji="1" lang="ja-JP" altLang="en-US" sz="2400" dirty="0">
              <a:solidFill>
                <a:schemeClr val="tx1"/>
              </a:solidFill>
            </a:endParaRPr>
          </a:p>
        </p:txBody>
      </p:sp>
      <p:sp>
        <p:nvSpPr>
          <p:cNvPr id="3" name="サブタイトル 2"/>
          <p:cNvSpPr>
            <a:spLocks noGrp="1"/>
          </p:cNvSpPr>
          <p:nvPr>
            <p:ph type="subTitle" idx="1"/>
          </p:nvPr>
        </p:nvSpPr>
        <p:spPr>
          <a:xfrm>
            <a:off x="323528" y="1556792"/>
            <a:ext cx="8280920" cy="5040560"/>
          </a:xfrm>
        </p:spPr>
        <p:txBody>
          <a:bodyPr>
            <a:normAutofit/>
          </a:bodyPr>
          <a:lstStyle/>
          <a:p>
            <a:pPr algn="l"/>
            <a:r>
              <a:rPr kumimoji="1" lang="en-US" altLang="ja-JP" sz="2400" dirty="0" smtClean="0">
                <a:solidFill>
                  <a:schemeClr val="tx1"/>
                </a:solidFill>
              </a:rPr>
              <a:t>【</a:t>
            </a:r>
            <a:r>
              <a:rPr kumimoji="1" lang="ja-JP" altLang="en-US" sz="2400" dirty="0" smtClean="0">
                <a:solidFill>
                  <a:schemeClr val="tx1"/>
                </a:solidFill>
              </a:rPr>
              <a:t>学術論文</a:t>
            </a:r>
            <a:r>
              <a:rPr kumimoji="1" lang="en-US" altLang="ja-JP" sz="2400" dirty="0" smtClean="0">
                <a:solidFill>
                  <a:schemeClr val="tx1"/>
                </a:solidFill>
              </a:rPr>
              <a:t>】</a:t>
            </a:r>
          </a:p>
          <a:p>
            <a:pPr algn="l"/>
            <a:endParaRPr lang="en-US" altLang="ja-JP" sz="2400" b="0" dirty="0" smtClean="0">
              <a:solidFill>
                <a:srgbClr val="FF0000"/>
              </a:solidFill>
            </a:endParaRPr>
          </a:p>
          <a:p>
            <a:pPr algn="l"/>
            <a:r>
              <a:rPr lang="ja-JP" altLang="en-US" sz="2400" b="0" dirty="0" smtClean="0">
                <a:solidFill>
                  <a:srgbClr val="FF0000"/>
                </a:solidFill>
              </a:rPr>
              <a:t>★</a:t>
            </a:r>
            <a:r>
              <a:rPr lang="en-US" altLang="ja-JP" sz="2400" b="0" dirty="0" smtClean="0">
                <a:solidFill>
                  <a:schemeClr val="tx1"/>
                </a:solidFill>
              </a:rPr>
              <a:t> </a:t>
            </a:r>
            <a:r>
              <a:rPr lang="ja-JP" altLang="en-US" sz="2400" b="0" dirty="0" smtClean="0">
                <a:solidFill>
                  <a:schemeClr val="tx1"/>
                </a:solidFill>
              </a:rPr>
              <a:t>中辻　亨「ラオス焼き畑山村における換金作物栽培受容後の土地利用」　</a:t>
            </a:r>
            <a:r>
              <a:rPr lang="en-US" altLang="ja-JP" sz="2400" b="0" dirty="0" smtClean="0">
                <a:solidFill>
                  <a:schemeClr val="tx1"/>
                </a:solidFill>
              </a:rPr>
              <a:t>『</a:t>
            </a:r>
            <a:r>
              <a:rPr lang="ja-JP" altLang="en-US" sz="2400" b="0" dirty="0" smtClean="0">
                <a:solidFill>
                  <a:schemeClr val="tx1"/>
                </a:solidFill>
              </a:rPr>
              <a:t>人文地理</a:t>
            </a:r>
            <a:r>
              <a:rPr lang="en-US" altLang="ja-JP" sz="2400" b="0" dirty="0" smtClean="0">
                <a:solidFill>
                  <a:schemeClr val="tx1"/>
                </a:solidFill>
              </a:rPr>
              <a:t>』</a:t>
            </a:r>
            <a:r>
              <a:rPr lang="ja-JP" altLang="en-US" sz="2400" b="0" dirty="0" smtClean="0">
                <a:solidFill>
                  <a:schemeClr val="tx1"/>
                </a:solidFill>
              </a:rPr>
              <a:t>　第</a:t>
            </a:r>
            <a:r>
              <a:rPr lang="en-US" altLang="ja-JP" sz="2400" b="0" dirty="0" smtClean="0">
                <a:solidFill>
                  <a:schemeClr val="tx1"/>
                </a:solidFill>
              </a:rPr>
              <a:t>56</a:t>
            </a:r>
            <a:r>
              <a:rPr lang="ja-JP" altLang="en-US" sz="2400" b="0" dirty="0" smtClean="0">
                <a:solidFill>
                  <a:schemeClr val="tx1"/>
                </a:solidFill>
              </a:rPr>
              <a:t>巻第</a:t>
            </a:r>
            <a:r>
              <a:rPr lang="en-US" altLang="ja-JP" sz="2400" b="0" dirty="0" smtClean="0">
                <a:solidFill>
                  <a:schemeClr val="tx1"/>
                </a:solidFill>
              </a:rPr>
              <a:t>5</a:t>
            </a:r>
            <a:r>
              <a:rPr lang="ja-JP" altLang="en-US" sz="2400" b="0" dirty="0" smtClean="0">
                <a:solidFill>
                  <a:schemeClr val="tx1"/>
                </a:solidFill>
              </a:rPr>
              <a:t>号　</a:t>
            </a:r>
            <a:r>
              <a:rPr lang="en-US" altLang="ja-JP" sz="2400" b="0" dirty="0" smtClean="0">
                <a:solidFill>
                  <a:schemeClr val="tx1"/>
                </a:solidFill>
              </a:rPr>
              <a:t>2004</a:t>
            </a:r>
          </a:p>
          <a:p>
            <a:pPr algn="l"/>
            <a:r>
              <a:rPr lang="ja-JP" altLang="en-US" sz="2400" b="0" dirty="0" smtClean="0">
                <a:solidFill>
                  <a:srgbClr val="FF0000"/>
                </a:solidFill>
              </a:rPr>
              <a:t>★</a:t>
            </a:r>
            <a:r>
              <a:rPr lang="en-US" altLang="ja-JP" sz="2400" b="0" dirty="0" smtClean="0">
                <a:solidFill>
                  <a:schemeClr val="tx1"/>
                </a:solidFill>
              </a:rPr>
              <a:t> </a:t>
            </a:r>
            <a:r>
              <a:rPr lang="ja-JP" altLang="en-US" sz="2400" b="0" dirty="0" smtClean="0">
                <a:solidFill>
                  <a:schemeClr val="tx1"/>
                </a:solidFill>
              </a:rPr>
              <a:t>中辻　亨「ラオス焼き畑山村における農村開発政策の意義と問題点」</a:t>
            </a:r>
            <a:r>
              <a:rPr lang="en-US" altLang="ja-JP" sz="2400" b="0" dirty="0" smtClean="0">
                <a:solidFill>
                  <a:schemeClr val="tx1"/>
                </a:solidFill>
              </a:rPr>
              <a:t>『</a:t>
            </a:r>
            <a:r>
              <a:rPr lang="ja-JP" altLang="en-US" sz="2400" b="0" dirty="0" smtClean="0">
                <a:solidFill>
                  <a:schemeClr val="tx1"/>
                </a:solidFill>
              </a:rPr>
              <a:t>地理科学</a:t>
            </a:r>
            <a:r>
              <a:rPr lang="en-US" altLang="ja-JP" sz="2400" b="0" dirty="0" smtClean="0">
                <a:solidFill>
                  <a:schemeClr val="tx1"/>
                </a:solidFill>
              </a:rPr>
              <a:t>』</a:t>
            </a:r>
            <a:r>
              <a:rPr lang="ja-JP" altLang="en-US" sz="2400" b="0" dirty="0" smtClean="0">
                <a:solidFill>
                  <a:schemeClr val="tx1"/>
                </a:solidFill>
              </a:rPr>
              <a:t>第</a:t>
            </a:r>
            <a:r>
              <a:rPr lang="en-US" altLang="ja-JP" sz="2400" b="0" dirty="0" smtClean="0">
                <a:solidFill>
                  <a:schemeClr val="tx1"/>
                </a:solidFill>
              </a:rPr>
              <a:t>65</a:t>
            </a:r>
            <a:r>
              <a:rPr lang="ja-JP" altLang="en-US" sz="2400" b="0" dirty="0" smtClean="0">
                <a:solidFill>
                  <a:schemeClr val="tx1"/>
                </a:solidFill>
              </a:rPr>
              <a:t>巻第</a:t>
            </a:r>
            <a:r>
              <a:rPr lang="en-US" altLang="ja-JP" sz="2400" b="0" dirty="0" smtClean="0">
                <a:solidFill>
                  <a:schemeClr val="tx1"/>
                </a:solidFill>
              </a:rPr>
              <a:t>1</a:t>
            </a:r>
            <a:r>
              <a:rPr lang="ja-JP" altLang="en-US" sz="2400" b="0" dirty="0" smtClean="0">
                <a:solidFill>
                  <a:schemeClr val="tx1"/>
                </a:solidFill>
              </a:rPr>
              <a:t>号　</a:t>
            </a:r>
            <a:r>
              <a:rPr lang="en-US" altLang="ja-JP" sz="2400" b="0" dirty="0" smtClean="0">
                <a:solidFill>
                  <a:schemeClr val="tx1"/>
                </a:solidFill>
              </a:rPr>
              <a:t>2010</a:t>
            </a:r>
          </a:p>
          <a:p>
            <a:pPr algn="l"/>
            <a:r>
              <a:rPr lang="ja-JP" altLang="en-US" sz="2400" b="0" dirty="0" smtClean="0">
                <a:solidFill>
                  <a:srgbClr val="FF0000"/>
                </a:solidFill>
              </a:rPr>
              <a:t>★</a:t>
            </a:r>
            <a:r>
              <a:rPr lang="en-US" altLang="ja-JP" sz="2400" b="0" dirty="0" smtClean="0">
                <a:solidFill>
                  <a:schemeClr val="tx1"/>
                </a:solidFill>
              </a:rPr>
              <a:t> National Agriculture and Foreign Research Institute</a:t>
            </a:r>
            <a:r>
              <a:rPr lang="ja-JP" altLang="en-US" sz="2400" b="0" dirty="0" smtClean="0">
                <a:solidFill>
                  <a:schemeClr val="tx1"/>
                </a:solidFill>
              </a:rPr>
              <a:t>（</a:t>
            </a:r>
            <a:r>
              <a:rPr lang="en-US" altLang="ja-JP" sz="2400" b="0" dirty="0" smtClean="0">
                <a:solidFill>
                  <a:schemeClr val="tx1"/>
                </a:solidFill>
              </a:rPr>
              <a:t>NAFRI</a:t>
            </a:r>
            <a:r>
              <a:rPr lang="ja-JP" altLang="en-US" sz="2400" b="0" dirty="0" smtClean="0">
                <a:solidFill>
                  <a:schemeClr val="tx1"/>
                </a:solidFill>
              </a:rPr>
              <a:t>）</a:t>
            </a:r>
            <a:endParaRPr lang="en-US" altLang="ja-JP" sz="2400" b="0" dirty="0" smtClean="0">
              <a:solidFill>
                <a:schemeClr val="tx1"/>
              </a:solidFill>
            </a:endParaRPr>
          </a:p>
          <a:p>
            <a:pPr algn="l"/>
            <a:r>
              <a:rPr lang="en-US" altLang="ja-JP" sz="2400" b="0" dirty="0" smtClean="0">
                <a:solidFill>
                  <a:schemeClr val="tx1"/>
                </a:solidFill>
              </a:rPr>
              <a:t>‘’Rubber Development in the Lao PDR: Ensuring Sustainability’’ </a:t>
            </a:r>
            <a:r>
              <a:rPr lang="en-US" altLang="ja-JP" sz="2400" b="0" dirty="0" smtClean="0">
                <a:solidFill>
                  <a:schemeClr val="tx1"/>
                </a:solidFill>
                <a:hlinkClick r:id="rId2"/>
              </a:rPr>
              <a:t>http://www.nafri.org.la/document/URDP/documents/06_posters/rubbber/rubberbookletfinal.pdf</a:t>
            </a:r>
            <a:r>
              <a:rPr lang="en-US" altLang="ja-JP" sz="2400" b="0" dirty="0" smtClean="0">
                <a:solidFill>
                  <a:schemeClr val="tx1"/>
                </a:solidFill>
              </a:rPr>
              <a:t>  2008</a:t>
            </a:r>
          </a:p>
          <a:p>
            <a:endParaRPr kumimoji="1" lang="ja-JP"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0"/>
            <a:ext cx="5596136" cy="1296144"/>
          </a:xfrm>
        </p:spPr>
        <p:txBody>
          <a:bodyPr>
            <a:normAutofit/>
          </a:bodyPr>
          <a:lstStyle/>
          <a:p>
            <a:pPr algn="l"/>
            <a:r>
              <a:rPr kumimoji="1" lang="en-US" altLang="ja-JP" sz="2400" dirty="0" smtClean="0">
                <a:solidFill>
                  <a:schemeClr val="tx1"/>
                </a:solidFill>
              </a:rPr>
              <a:t>6</a:t>
            </a:r>
            <a:r>
              <a:rPr kumimoji="1" lang="ja-JP" altLang="en-US" sz="2400" dirty="0" err="1" smtClean="0">
                <a:solidFill>
                  <a:schemeClr val="tx1"/>
                </a:solidFill>
              </a:rPr>
              <a:t>．</a:t>
            </a:r>
            <a:r>
              <a:rPr kumimoji="1" lang="ja-JP" altLang="en-US" sz="2400" dirty="0" smtClean="0">
                <a:solidFill>
                  <a:schemeClr val="tx1"/>
                </a:solidFill>
              </a:rPr>
              <a:t>参考文献</a:t>
            </a:r>
            <a:endParaRPr kumimoji="1" lang="ja-JP" altLang="en-US" sz="2400" dirty="0">
              <a:solidFill>
                <a:schemeClr val="tx1"/>
              </a:solidFill>
            </a:endParaRPr>
          </a:p>
        </p:txBody>
      </p:sp>
      <p:sp>
        <p:nvSpPr>
          <p:cNvPr id="3" name="サブタイトル 2"/>
          <p:cNvSpPr>
            <a:spLocks noGrp="1"/>
          </p:cNvSpPr>
          <p:nvPr>
            <p:ph type="subTitle" idx="1"/>
          </p:nvPr>
        </p:nvSpPr>
        <p:spPr>
          <a:xfrm>
            <a:off x="251520" y="1628800"/>
            <a:ext cx="8496944" cy="4752528"/>
          </a:xfrm>
        </p:spPr>
        <p:txBody>
          <a:bodyPr>
            <a:normAutofit/>
          </a:bodyPr>
          <a:lstStyle/>
          <a:p>
            <a:pPr algn="l"/>
            <a:r>
              <a:rPr lang="ja-JP" altLang="en-US" sz="2400" b="0" dirty="0" smtClean="0">
                <a:solidFill>
                  <a:srgbClr val="FF0000"/>
                </a:solidFill>
              </a:rPr>
              <a:t>★</a:t>
            </a:r>
            <a:r>
              <a:rPr lang="en-US" altLang="ja-JP" sz="2400" b="0" dirty="0" smtClean="0">
                <a:solidFill>
                  <a:schemeClr val="tx1"/>
                </a:solidFill>
              </a:rPr>
              <a:t> </a:t>
            </a:r>
            <a:r>
              <a:rPr lang="ja-JP" altLang="en-US" sz="2400" b="0" dirty="0" smtClean="0">
                <a:solidFill>
                  <a:schemeClr val="tx1"/>
                </a:solidFill>
              </a:rPr>
              <a:t>宮本基杖「熱帯における森林減少の原因」　</a:t>
            </a:r>
            <a:r>
              <a:rPr lang="en-US" altLang="ja-JP" sz="2400" b="0" dirty="0" smtClean="0">
                <a:solidFill>
                  <a:schemeClr val="tx1"/>
                </a:solidFill>
              </a:rPr>
              <a:t>『</a:t>
            </a:r>
            <a:r>
              <a:rPr lang="ja-JP" altLang="en-US" sz="2400" b="0" dirty="0" smtClean="0">
                <a:solidFill>
                  <a:schemeClr val="tx1"/>
                </a:solidFill>
              </a:rPr>
              <a:t>日林誌</a:t>
            </a:r>
            <a:r>
              <a:rPr lang="en-US" altLang="ja-JP" sz="2400" b="0" dirty="0" smtClean="0">
                <a:solidFill>
                  <a:schemeClr val="tx1"/>
                </a:solidFill>
              </a:rPr>
              <a:t>』</a:t>
            </a:r>
            <a:r>
              <a:rPr lang="ja-JP" altLang="en-US" sz="2400" b="0" dirty="0" smtClean="0">
                <a:solidFill>
                  <a:schemeClr val="tx1"/>
                </a:solidFill>
              </a:rPr>
              <a:t>第</a:t>
            </a:r>
            <a:r>
              <a:rPr lang="en-US" altLang="ja-JP" sz="2400" b="0" dirty="0" smtClean="0">
                <a:solidFill>
                  <a:schemeClr val="tx1"/>
                </a:solidFill>
              </a:rPr>
              <a:t>92</a:t>
            </a:r>
            <a:r>
              <a:rPr lang="ja-JP" altLang="en-US" sz="2400" b="0" dirty="0" smtClean="0">
                <a:solidFill>
                  <a:schemeClr val="tx1"/>
                </a:solidFill>
              </a:rPr>
              <a:t>号　</a:t>
            </a:r>
            <a:r>
              <a:rPr lang="en-US" altLang="ja-JP" sz="2400" b="0" dirty="0" smtClean="0">
                <a:solidFill>
                  <a:schemeClr val="tx1"/>
                </a:solidFill>
              </a:rPr>
              <a:t>2010</a:t>
            </a:r>
          </a:p>
          <a:p>
            <a:pPr algn="l"/>
            <a:r>
              <a:rPr lang="ja-JP" altLang="en-US" sz="2400" b="0" dirty="0" smtClean="0">
                <a:solidFill>
                  <a:srgbClr val="FF0000"/>
                </a:solidFill>
              </a:rPr>
              <a:t>★</a:t>
            </a:r>
            <a:r>
              <a:rPr lang="en-US" altLang="ja-JP" sz="2400" b="0" dirty="0" smtClean="0">
                <a:solidFill>
                  <a:schemeClr val="tx1"/>
                </a:solidFill>
              </a:rPr>
              <a:t> </a:t>
            </a:r>
            <a:r>
              <a:rPr lang="ja-JP" altLang="en-US" sz="2400" b="0" dirty="0" smtClean="0">
                <a:solidFill>
                  <a:schemeClr val="tx1"/>
                </a:solidFill>
              </a:rPr>
              <a:t>鈴木基義、安井清子「ラオス・モン族の食糧問題と移住」</a:t>
            </a:r>
            <a:r>
              <a:rPr lang="en-US" altLang="ja-JP" sz="2400" b="0" dirty="0" smtClean="0">
                <a:solidFill>
                  <a:schemeClr val="tx1"/>
                </a:solidFill>
              </a:rPr>
              <a:t>『</a:t>
            </a:r>
            <a:r>
              <a:rPr lang="ja-JP" altLang="en-US" sz="2400" b="0" dirty="0" smtClean="0">
                <a:solidFill>
                  <a:schemeClr val="tx1"/>
                </a:solidFill>
              </a:rPr>
              <a:t>東南アジア研究</a:t>
            </a:r>
            <a:r>
              <a:rPr lang="en-US" altLang="ja-JP" sz="2400" b="0" dirty="0" smtClean="0">
                <a:solidFill>
                  <a:schemeClr val="tx1"/>
                </a:solidFill>
              </a:rPr>
              <a:t>』</a:t>
            </a:r>
            <a:r>
              <a:rPr lang="ja-JP" altLang="en-US" sz="2400" b="0" dirty="0" smtClean="0">
                <a:solidFill>
                  <a:schemeClr val="tx1"/>
                </a:solidFill>
              </a:rPr>
              <a:t>　第</a:t>
            </a:r>
            <a:r>
              <a:rPr lang="en-US" altLang="ja-JP" sz="2400" b="0" dirty="0" smtClean="0">
                <a:solidFill>
                  <a:schemeClr val="tx1"/>
                </a:solidFill>
              </a:rPr>
              <a:t>40</a:t>
            </a:r>
            <a:r>
              <a:rPr lang="ja-JP" altLang="en-US" sz="2400" b="0" dirty="0" smtClean="0">
                <a:solidFill>
                  <a:schemeClr val="tx1"/>
                </a:solidFill>
              </a:rPr>
              <a:t>巻第</a:t>
            </a:r>
            <a:r>
              <a:rPr lang="en-US" altLang="ja-JP" sz="2400" b="0" dirty="0" smtClean="0">
                <a:solidFill>
                  <a:schemeClr val="tx1"/>
                </a:solidFill>
              </a:rPr>
              <a:t>1</a:t>
            </a:r>
            <a:r>
              <a:rPr lang="ja-JP" altLang="en-US" sz="2400" b="0" dirty="0" smtClean="0">
                <a:solidFill>
                  <a:schemeClr val="tx1"/>
                </a:solidFill>
              </a:rPr>
              <a:t>号　</a:t>
            </a:r>
            <a:r>
              <a:rPr lang="en-US" altLang="ja-JP" sz="2400" b="0" dirty="0" smtClean="0">
                <a:solidFill>
                  <a:schemeClr val="tx1"/>
                </a:solidFill>
              </a:rPr>
              <a:t>2002</a:t>
            </a:r>
          </a:p>
          <a:p>
            <a:pPr algn="l"/>
            <a:r>
              <a:rPr lang="ja-JP" altLang="en-US" sz="2400" b="0" dirty="0" smtClean="0">
                <a:solidFill>
                  <a:srgbClr val="FF0000"/>
                </a:solidFill>
              </a:rPr>
              <a:t>★</a:t>
            </a:r>
            <a:r>
              <a:rPr lang="en-US" altLang="ja-JP" sz="2400" b="0" dirty="0" smtClean="0">
                <a:solidFill>
                  <a:schemeClr val="tx1"/>
                </a:solidFill>
              </a:rPr>
              <a:t> </a:t>
            </a:r>
            <a:r>
              <a:rPr lang="ja-JP" altLang="en-US" sz="2400" b="0" dirty="0" smtClean="0">
                <a:solidFill>
                  <a:schemeClr val="tx1"/>
                </a:solidFill>
              </a:rPr>
              <a:t>藤村和広「今日のラオスに</a:t>
            </a:r>
            <a:r>
              <a:rPr lang="ja-JP" altLang="en-US" sz="2400" b="0" dirty="0" err="1" smtClean="0">
                <a:solidFill>
                  <a:schemeClr val="tx1"/>
                </a:solidFill>
              </a:rPr>
              <a:t>於る</a:t>
            </a:r>
            <a:r>
              <a:rPr lang="ja-JP" altLang="en-US" sz="2400" b="0" dirty="0" smtClean="0">
                <a:solidFill>
                  <a:schemeClr val="tx1"/>
                </a:solidFill>
              </a:rPr>
              <a:t>中国の進出」</a:t>
            </a:r>
            <a:r>
              <a:rPr lang="en-US" altLang="ja-JP" sz="2400" b="0" dirty="0" smtClean="0">
                <a:solidFill>
                  <a:schemeClr val="tx1"/>
                </a:solidFill>
              </a:rPr>
              <a:t>『</a:t>
            </a:r>
            <a:r>
              <a:rPr lang="ja-JP" altLang="en-US" sz="2400" b="0" dirty="0" smtClean="0">
                <a:solidFill>
                  <a:schemeClr val="tx1"/>
                </a:solidFill>
              </a:rPr>
              <a:t>立命館国際地域研究</a:t>
            </a:r>
            <a:r>
              <a:rPr lang="en-US" altLang="ja-JP" sz="2400" b="0" dirty="0" smtClean="0">
                <a:solidFill>
                  <a:schemeClr val="tx1"/>
                </a:solidFill>
              </a:rPr>
              <a:t>』</a:t>
            </a:r>
            <a:r>
              <a:rPr lang="ja-JP" altLang="en-US" sz="2400" b="0" dirty="0" smtClean="0">
                <a:solidFill>
                  <a:schemeClr val="tx1"/>
                </a:solidFill>
              </a:rPr>
              <a:t>　第</a:t>
            </a:r>
            <a:r>
              <a:rPr lang="en-US" altLang="ja-JP" sz="2400" b="0" dirty="0" smtClean="0">
                <a:solidFill>
                  <a:schemeClr val="tx1"/>
                </a:solidFill>
              </a:rPr>
              <a:t>30</a:t>
            </a:r>
            <a:r>
              <a:rPr lang="ja-JP" altLang="en-US" sz="2400" b="0" dirty="0" smtClean="0">
                <a:solidFill>
                  <a:schemeClr val="tx1"/>
                </a:solidFill>
              </a:rPr>
              <a:t>号　</a:t>
            </a:r>
            <a:r>
              <a:rPr lang="en-US" altLang="ja-JP" sz="2400" b="0" dirty="0" smtClean="0">
                <a:solidFill>
                  <a:schemeClr val="tx1"/>
                </a:solidFill>
              </a:rPr>
              <a:t>2009</a:t>
            </a:r>
            <a:r>
              <a:rPr lang="ja-JP" altLang="en-US" sz="2400" b="0" dirty="0" smtClean="0">
                <a:solidFill>
                  <a:schemeClr val="tx1"/>
                </a:solidFill>
              </a:rPr>
              <a:t>　</a:t>
            </a:r>
            <a:r>
              <a:rPr lang="en-US" altLang="ja-JP" sz="2400" b="0" dirty="0" smtClean="0">
                <a:solidFill>
                  <a:schemeClr val="tx1"/>
                </a:solidFill>
              </a:rPr>
              <a:t>102‐117</a:t>
            </a:r>
            <a:r>
              <a:rPr lang="ja-JP" altLang="en-US" sz="2400" b="0" dirty="0" smtClean="0">
                <a:solidFill>
                  <a:schemeClr val="tx1"/>
                </a:solidFill>
              </a:rPr>
              <a:t>（</a:t>
            </a:r>
            <a:r>
              <a:rPr lang="en-US" altLang="ja-JP" sz="2400" b="0" dirty="0" smtClean="0">
                <a:solidFill>
                  <a:schemeClr val="tx1"/>
                </a:solidFill>
              </a:rPr>
              <a:t>3</a:t>
            </a:r>
            <a:r>
              <a:rPr lang="ja-JP" altLang="en-US" sz="2400" b="0" dirty="0" smtClean="0">
                <a:solidFill>
                  <a:schemeClr val="tx1"/>
                </a:solidFill>
              </a:rPr>
              <a:t>）</a:t>
            </a:r>
            <a:endParaRPr lang="en-US" altLang="ja-JP" sz="2400" b="0" dirty="0" smtClean="0">
              <a:solidFill>
                <a:schemeClr val="tx1"/>
              </a:solidFill>
            </a:endParaRPr>
          </a:p>
          <a:p>
            <a:pPr algn="l"/>
            <a:r>
              <a:rPr lang="ja-JP" altLang="en-US" sz="2400" b="0" dirty="0" smtClean="0">
                <a:solidFill>
                  <a:srgbClr val="FF0000"/>
                </a:solidFill>
              </a:rPr>
              <a:t>★</a:t>
            </a:r>
            <a:r>
              <a:rPr lang="en-US" altLang="ja-JP" sz="2400" b="0" dirty="0" smtClean="0">
                <a:solidFill>
                  <a:schemeClr val="tx1"/>
                </a:solidFill>
              </a:rPr>
              <a:t> </a:t>
            </a:r>
            <a:r>
              <a:rPr lang="ja-JP" altLang="en-US" sz="2400" b="0" dirty="0" smtClean="0">
                <a:solidFill>
                  <a:schemeClr val="tx1"/>
                </a:solidFill>
              </a:rPr>
              <a:t>富田晋介「ラオスの農林業制度」</a:t>
            </a:r>
            <a:r>
              <a:rPr lang="en-US" altLang="ja-JP" sz="2400" b="0" dirty="0" smtClean="0">
                <a:solidFill>
                  <a:schemeClr val="tx1"/>
                </a:solidFill>
              </a:rPr>
              <a:t>『</a:t>
            </a:r>
            <a:r>
              <a:rPr lang="ja-JP" altLang="en-US" sz="2400" b="0" dirty="0" smtClean="0">
                <a:solidFill>
                  <a:schemeClr val="tx1"/>
                </a:solidFill>
              </a:rPr>
              <a:t>ラオス　チンタナカーン・マイ（新思考）政策の新展開　調査報告書</a:t>
            </a:r>
            <a:r>
              <a:rPr lang="en-US" altLang="ja-JP" sz="2400" b="0" dirty="0" smtClean="0">
                <a:solidFill>
                  <a:schemeClr val="tx1"/>
                </a:solidFill>
              </a:rPr>
              <a:t>』</a:t>
            </a:r>
            <a:r>
              <a:rPr lang="ja-JP" altLang="en-US" sz="2400" b="0" dirty="0" smtClean="0">
                <a:solidFill>
                  <a:schemeClr val="tx1"/>
                </a:solidFill>
              </a:rPr>
              <a:t>　</a:t>
            </a:r>
            <a:r>
              <a:rPr lang="en-US" altLang="ja-JP" sz="2400" b="0" dirty="0" smtClean="0">
                <a:solidFill>
                  <a:schemeClr val="tx1"/>
                </a:solidFill>
              </a:rPr>
              <a:t>2010</a:t>
            </a:r>
            <a:r>
              <a:rPr lang="ja-JP" altLang="en-US" sz="2400" b="0" dirty="0" smtClean="0">
                <a:solidFill>
                  <a:schemeClr val="tx1"/>
                </a:solidFill>
              </a:rPr>
              <a:t>　第</a:t>
            </a:r>
            <a:r>
              <a:rPr lang="en-US" altLang="ja-JP" sz="2400" b="0" dirty="0" smtClean="0">
                <a:solidFill>
                  <a:schemeClr val="tx1"/>
                </a:solidFill>
              </a:rPr>
              <a:t>5</a:t>
            </a:r>
            <a:r>
              <a:rPr lang="ja-JP" altLang="en-US" sz="2400" b="0" dirty="0" smtClean="0">
                <a:solidFill>
                  <a:schemeClr val="tx1"/>
                </a:solidFill>
              </a:rPr>
              <a:t>章</a:t>
            </a:r>
            <a:endParaRPr lang="en-US" altLang="ja-JP" sz="2400" b="0" dirty="0" smtClean="0">
              <a:solidFill>
                <a:schemeClr val="tx1"/>
              </a:solidFill>
            </a:endParaRPr>
          </a:p>
          <a:p>
            <a:pPr algn="l"/>
            <a:r>
              <a:rPr lang="ja-JP" altLang="en-US" sz="2400" b="0" dirty="0" smtClean="0">
                <a:solidFill>
                  <a:schemeClr val="tx1"/>
                </a:solidFill>
              </a:rPr>
              <a:t>★</a:t>
            </a:r>
            <a:r>
              <a:rPr lang="en-US" altLang="ja-JP" sz="2400" b="0" dirty="0" err="1" smtClean="0">
                <a:solidFill>
                  <a:schemeClr val="tx1"/>
                </a:solidFill>
              </a:rPr>
              <a:t>Weiyi</a:t>
            </a:r>
            <a:r>
              <a:rPr lang="en-US" altLang="ja-JP" sz="2400" b="0" dirty="0" smtClean="0">
                <a:solidFill>
                  <a:schemeClr val="tx1"/>
                </a:solidFill>
              </a:rPr>
              <a:t> Shi ‘Rubber Boom in </a:t>
            </a:r>
            <a:r>
              <a:rPr lang="en-US" altLang="ja-JP" sz="2400" b="0" dirty="0" err="1" smtClean="0">
                <a:solidFill>
                  <a:schemeClr val="tx1"/>
                </a:solidFill>
              </a:rPr>
              <a:t>Luang</a:t>
            </a:r>
            <a:r>
              <a:rPr lang="en-US" altLang="ja-JP" sz="2400" b="0" dirty="0" smtClean="0">
                <a:solidFill>
                  <a:schemeClr val="tx1"/>
                </a:solidFill>
              </a:rPr>
              <a:t> </a:t>
            </a:r>
            <a:r>
              <a:rPr lang="en-US" altLang="ja-JP" sz="2400" b="0" dirty="0" err="1" smtClean="0">
                <a:solidFill>
                  <a:schemeClr val="tx1"/>
                </a:solidFill>
              </a:rPr>
              <a:t>Namtha</a:t>
            </a:r>
            <a:r>
              <a:rPr lang="en-US" altLang="ja-JP" sz="2400" b="0" dirty="0" smtClean="0">
                <a:solidFill>
                  <a:schemeClr val="tx1"/>
                </a:solidFill>
              </a:rPr>
              <a:t>’ </a:t>
            </a:r>
            <a:r>
              <a:rPr lang="en-US" altLang="ja-JP" sz="2000" b="0" dirty="0" smtClean="0"/>
              <a:t>Deutsche </a:t>
            </a:r>
            <a:r>
              <a:rPr lang="en-US" altLang="ja-JP" sz="2000" b="0" dirty="0" err="1" smtClean="0"/>
              <a:t>Gesellschaft</a:t>
            </a:r>
            <a:r>
              <a:rPr lang="en-US" altLang="ja-JP" sz="2000" b="0" dirty="0" smtClean="0"/>
              <a:t> </a:t>
            </a:r>
            <a:r>
              <a:rPr lang="en-US" altLang="ja-JP" sz="2000" b="0" dirty="0" smtClean="0"/>
              <a:t>fur </a:t>
            </a:r>
            <a:r>
              <a:rPr lang="en-US" altLang="ja-JP" sz="2000" b="0" dirty="0" err="1" smtClean="0"/>
              <a:t>Technische</a:t>
            </a:r>
            <a:r>
              <a:rPr lang="en-US" altLang="ja-JP" sz="2000" b="0" dirty="0" smtClean="0"/>
              <a:t> </a:t>
            </a:r>
            <a:r>
              <a:rPr lang="en-US" altLang="ja-JP" sz="2000" b="0" dirty="0" err="1" smtClean="0"/>
              <a:t>Zusammenarbeit</a:t>
            </a:r>
            <a:r>
              <a:rPr lang="en-US" altLang="ja-JP" sz="2000" b="0" dirty="0" smtClean="0"/>
              <a:t> (GTZ) </a:t>
            </a:r>
            <a:r>
              <a:rPr lang="en-US" altLang="ja-JP" sz="2000" b="0" dirty="0" smtClean="0"/>
              <a:t>GmbH 2008</a:t>
            </a:r>
          </a:p>
          <a:p>
            <a:pPr algn="l"/>
            <a:endParaRPr lang="en-US" altLang="ja-JP" sz="2400" b="0" dirty="0" smtClean="0">
              <a:solidFill>
                <a:schemeClr val="tx1"/>
              </a:solidFill>
            </a:endParaRPr>
          </a:p>
          <a:p>
            <a:pPr algn="l"/>
            <a:endParaRPr kumimoji="1" lang="ja-JP"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 y="0"/>
            <a:ext cx="9086658" cy="6858000"/>
          </a:xfrm>
          <a:prstGeom prst="rect">
            <a:avLst/>
          </a:prstGeom>
          <a:noFill/>
          <a:ln w="9525">
            <a:noFill/>
            <a:miter lim="800000"/>
            <a:headEnd/>
            <a:tailEnd/>
          </a:ln>
        </p:spPr>
      </p:pic>
      <p:sp>
        <p:nvSpPr>
          <p:cNvPr id="5" name="フローチャート : 順次アクセス記憶 4"/>
          <p:cNvSpPr/>
          <p:nvPr/>
        </p:nvSpPr>
        <p:spPr>
          <a:xfrm flipV="1">
            <a:off x="1475656" y="2060848"/>
            <a:ext cx="4536504" cy="2232248"/>
          </a:xfrm>
          <a:prstGeom prst="flowChartMagnetic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339752" y="2348880"/>
            <a:ext cx="3096344" cy="1569660"/>
          </a:xfrm>
          <a:prstGeom prst="rect">
            <a:avLst/>
          </a:prstGeom>
          <a:noFill/>
        </p:spPr>
        <p:txBody>
          <a:bodyPr wrap="square" rtlCol="0">
            <a:spAutoFit/>
          </a:bodyPr>
          <a:lstStyle/>
          <a:p>
            <a:r>
              <a:rPr kumimoji="1" lang="ja-JP" altLang="en-US" sz="3200" dirty="0" smtClean="0">
                <a:solidFill>
                  <a:schemeClr val="bg1"/>
                </a:solidFill>
              </a:rPr>
              <a:t>ご清聴、ありがとうございました！！</a:t>
            </a:r>
            <a:endParaRPr kumimoji="1" lang="ja-JP" altLang="en-US" sz="32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899592" y="1124744"/>
            <a:ext cx="7128792" cy="3206679"/>
          </a:xfrm>
          <a:prstGeom prst="rect">
            <a:avLst/>
          </a:prstGeom>
          <a:noFill/>
          <a:ln w="9525">
            <a:noFill/>
            <a:miter lim="800000"/>
            <a:headEnd/>
            <a:tailEnd/>
          </a:ln>
        </p:spPr>
      </p:pic>
      <p:sp>
        <p:nvSpPr>
          <p:cNvPr id="4" name="テキスト ボックス 3"/>
          <p:cNvSpPr txBox="1"/>
          <p:nvPr/>
        </p:nvSpPr>
        <p:spPr>
          <a:xfrm>
            <a:off x="899592" y="4221088"/>
            <a:ext cx="7272808" cy="646331"/>
          </a:xfrm>
          <a:prstGeom prst="rect">
            <a:avLst/>
          </a:prstGeom>
          <a:noFill/>
        </p:spPr>
        <p:txBody>
          <a:bodyPr wrap="square" rtlCol="0">
            <a:spAutoFit/>
          </a:bodyPr>
          <a:lstStyle/>
          <a:p>
            <a:r>
              <a:rPr kumimoji="1" lang="ja-JP" altLang="en-US" dirty="0" smtClean="0"/>
              <a:t>　　　　　　　　　　　　　　　　　　　　　　　　　　　　</a:t>
            </a:r>
            <a:endParaRPr kumimoji="1" lang="en-US" altLang="ja-JP" dirty="0" smtClean="0"/>
          </a:p>
          <a:p>
            <a:r>
              <a:rPr lang="en-US" altLang="ja-JP" dirty="0" smtClean="0">
                <a:hlinkClick r:id="rId4"/>
              </a:rPr>
              <a:t>http://www.h-fundmanagement.jp/lanxdi/ad-lanxdi.htm</a:t>
            </a:r>
            <a:r>
              <a:rPr lang="ja-JP" altLang="en-US" dirty="0" smtClean="0"/>
              <a:t>より</a:t>
            </a:r>
            <a:endParaRPr kumimoji="1" lang="ja-JP" altLang="en-US" dirty="0"/>
          </a:p>
        </p:txBody>
      </p:sp>
      <p:sp>
        <p:nvSpPr>
          <p:cNvPr id="5" name="正方形/長方形 4"/>
          <p:cNvSpPr/>
          <p:nvPr/>
        </p:nvSpPr>
        <p:spPr>
          <a:xfrm>
            <a:off x="3347864" y="548680"/>
            <a:ext cx="2486578" cy="461665"/>
          </a:xfrm>
          <a:prstGeom prst="rect">
            <a:avLst/>
          </a:prstGeom>
        </p:spPr>
        <p:txBody>
          <a:bodyPr wrap="none">
            <a:spAutoFit/>
          </a:bodyPr>
          <a:lstStyle/>
          <a:p>
            <a:r>
              <a:rPr lang="ja-JP" altLang="en-US" sz="2400" dirty="0" smtClean="0"/>
              <a:t>ラオスの経済概況</a:t>
            </a:r>
            <a:endParaRPr lang="ja-JP" altLang="en-US" sz="2400" dirty="0"/>
          </a:p>
        </p:txBody>
      </p:sp>
      <p:sp>
        <p:nvSpPr>
          <p:cNvPr id="6" name="テキスト ボックス 5"/>
          <p:cNvSpPr txBox="1"/>
          <p:nvPr/>
        </p:nvSpPr>
        <p:spPr>
          <a:xfrm>
            <a:off x="971600" y="5301208"/>
            <a:ext cx="7128792" cy="369332"/>
          </a:xfrm>
          <a:prstGeom prst="rect">
            <a:avLst/>
          </a:prstGeom>
          <a:noFill/>
        </p:spPr>
        <p:txBody>
          <a:bodyPr wrap="square" rtlCol="0">
            <a:spAutoFit/>
          </a:bodyPr>
          <a:lstStyle/>
          <a:p>
            <a:r>
              <a:rPr lang="ja-JP" altLang="en-US" dirty="0" smtClean="0"/>
              <a:t>・</a:t>
            </a:r>
            <a:r>
              <a:rPr lang="en-US" altLang="ja-JP" dirty="0" smtClean="0"/>
              <a:t>1990</a:t>
            </a:r>
            <a:r>
              <a:rPr lang="ja-JP" altLang="en-US" dirty="0" smtClean="0"/>
              <a:t>年代後半に食糧自給を達成</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467544" y="5013176"/>
            <a:ext cx="8352928" cy="1844824"/>
          </a:xfrm>
        </p:spPr>
        <p:txBody>
          <a:bodyPr>
            <a:normAutofit fontScale="70000" lnSpcReduction="20000"/>
          </a:bodyPr>
          <a:lstStyle/>
          <a:p>
            <a:pPr>
              <a:buNone/>
            </a:pPr>
            <a:r>
              <a:rPr lang="ja-JP" altLang="en-US" b="1" dirty="0" smtClean="0"/>
              <a:t>・</a:t>
            </a:r>
            <a:r>
              <a:rPr lang="ja-JP" altLang="en-US" b="1" dirty="0" smtClean="0"/>
              <a:t>依然</a:t>
            </a:r>
            <a:r>
              <a:rPr lang="ja-JP" altLang="en-US" b="1" dirty="0" smtClean="0"/>
              <a:t>東南</a:t>
            </a:r>
            <a:r>
              <a:rPr lang="ja-JP" altLang="en-US" b="1" dirty="0" smtClean="0"/>
              <a:t>アジアにおいては、カンボジアとともに後発途上国に分類</a:t>
            </a:r>
            <a:endParaRPr lang="en-US" altLang="ja-JP" b="1" dirty="0" smtClean="0"/>
          </a:p>
          <a:p>
            <a:pPr>
              <a:buNone/>
            </a:pPr>
            <a:endParaRPr lang="en-US" altLang="ja-JP" b="1" dirty="0" smtClean="0"/>
          </a:p>
          <a:p>
            <a:pPr>
              <a:buNone/>
            </a:pPr>
            <a:r>
              <a:rPr lang="ja-JP" altLang="en-US" b="1" dirty="0" smtClean="0"/>
              <a:t>・</a:t>
            </a:r>
            <a:r>
              <a:rPr lang="ja-JP" altLang="ja-JP" b="1" dirty="0" smtClean="0"/>
              <a:t>「</a:t>
            </a:r>
            <a:r>
              <a:rPr lang="en-US" altLang="ja-JP" b="1" u="sng" dirty="0" smtClean="0"/>
              <a:t>2020 </a:t>
            </a:r>
            <a:r>
              <a:rPr lang="ja-JP" altLang="ja-JP" b="1" u="sng" dirty="0" smtClean="0"/>
              <a:t>年までに</a:t>
            </a:r>
            <a:r>
              <a:rPr lang="en-US" altLang="ja-JP" b="1" u="sng" dirty="0" smtClean="0"/>
              <a:t>LDC</a:t>
            </a:r>
            <a:r>
              <a:rPr lang="ja-JP" altLang="ja-JP" b="1" u="sng" dirty="0" smtClean="0"/>
              <a:t>（後発開発途上国）から脱却すること</a:t>
            </a:r>
            <a:r>
              <a:rPr lang="ja-JP" altLang="ja-JP" b="1" dirty="0" smtClean="0"/>
              <a:t>」</a:t>
            </a:r>
            <a:endParaRPr lang="en-US" altLang="ja-JP" b="1" dirty="0" smtClean="0"/>
          </a:p>
          <a:p>
            <a:pPr>
              <a:buNone/>
            </a:pPr>
            <a:r>
              <a:rPr lang="ja-JP" altLang="en-US" b="1" dirty="0" smtClean="0"/>
              <a:t>　が政府の</a:t>
            </a:r>
            <a:r>
              <a:rPr lang="ja-JP" altLang="ja-JP" b="1" dirty="0" smtClean="0"/>
              <a:t>最上位目標 </a:t>
            </a:r>
          </a:p>
          <a:p>
            <a:pPr>
              <a:buNone/>
            </a:pPr>
            <a:endParaRPr lang="en-US" altLang="ja-JP" dirty="0" smtClean="0"/>
          </a:p>
          <a:p>
            <a:endParaRPr kumimoji="1" lang="en-US" altLang="ja-JP" sz="2000" dirty="0" smtClean="0"/>
          </a:p>
          <a:p>
            <a:pPr>
              <a:buNone/>
            </a:pPr>
            <a:endParaRPr lang="en-US" altLang="ja-JP" dirty="0" smtClean="0"/>
          </a:p>
          <a:p>
            <a:pPr>
              <a:buNone/>
            </a:pPr>
            <a:endParaRPr kumimoji="1" lang="ja-JP" altLang="en-US" dirty="0"/>
          </a:p>
        </p:txBody>
      </p:sp>
      <p:sp>
        <p:nvSpPr>
          <p:cNvPr id="4" name="下矢印 3"/>
          <p:cNvSpPr/>
          <p:nvPr/>
        </p:nvSpPr>
        <p:spPr>
          <a:xfrm>
            <a:off x="3563888" y="4293096"/>
            <a:ext cx="165618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p:cNvGraphicFramePr>
            <a:graphicFrameLocks noGrp="1"/>
          </p:cNvGraphicFramePr>
          <p:nvPr/>
        </p:nvGraphicFramePr>
        <p:xfrm>
          <a:off x="395536" y="980728"/>
          <a:ext cx="8352928" cy="3168350"/>
        </p:xfrm>
        <a:graphic>
          <a:graphicData uri="http://schemas.openxmlformats.org/drawingml/2006/table">
            <a:tbl>
              <a:tblPr/>
              <a:tblGrid>
                <a:gridCol w="1407316"/>
                <a:gridCol w="3590630"/>
                <a:gridCol w="3354982"/>
              </a:tblGrid>
              <a:tr h="633670">
                <a:tc>
                  <a:txBody>
                    <a:bodyPr/>
                    <a:lstStyle/>
                    <a:p>
                      <a:pPr algn="just">
                        <a:spcAft>
                          <a:spcPts val="0"/>
                        </a:spcAft>
                      </a:pPr>
                      <a:endParaRPr lang="ja-JP" sz="1050" kern="100" dirty="0">
                        <a:solidFill>
                          <a:srgbClr val="365F91"/>
                        </a:solidFill>
                        <a:latin typeface="Century"/>
                        <a:ea typeface="ＭＳ 明朝"/>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n-US" sz="2000" b="1" kern="100" dirty="0">
                          <a:solidFill>
                            <a:srgbClr val="365F91"/>
                          </a:solidFill>
                          <a:latin typeface="Century"/>
                          <a:ea typeface="ＭＳ 明朝"/>
                          <a:cs typeface="Times New Roman"/>
                        </a:rPr>
                        <a:t>GDP</a:t>
                      </a:r>
                      <a:r>
                        <a:rPr lang="ja-JP" sz="2000" b="1" kern="100" dirty="0">
                          <a:solidFill>
                            <a:srgbClr val="365F91"/>
                          </a:solidFill>
                          <a:latin typeface="Century"/>
                          <a:ea typeface="ＭＳ 明朝"/>
                          <a:cs typeface="Times New Roman"/>
                        </a:rPr>
                        <a:t>（億ドル）</a:t>
                      </a:r>
                      <a:endParaRPr lang="ja-JP" sz="2000" kern="100" dirty="0">
                        <a:solidFill>
                          <a:srgbClr val="365F91"/>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33985" algn="just">
                        <a:spcAft>
                          <a:spcPts val="0"/>
                        </a:spcAft>
                      </a:pPr>
                      <a:r>
                        <a:rPr lang="ja-JP" sz="2000" b="1" kern="100" dirty="0">
                          <a:solidFill>
                            <a:srgbClr val="365F91"/>
                          </a:solidFill>
                          <a:latin typeface="Century"/>
                          <a:ea typeface="ＭＳ 明朝"/>
                          <a:cs typeface="Times New Roman"/>
                        </a:rPr>
                        <a:t>一人当たり</a:t>
                      </a:r>
                      <a:r>
                        <a:rPr lang="en-US" sz="2000" b="1" kern="100" dirty="0">
                          <a:solidFill>
                            <a:srgbClr val="365F91"/>
                          </a:solidFill>
                          <a:latin typeface="Century"/>
                          <a:ea typeface="ＭＳ 明朝"/>
                          <a:cs typeface="Times New Roman"/>
                        </a:rPr>
                        <a:t>GDP</a:t>
                      </a:r>
                      <a:r>
                        <a:rPr lang="ja-JP" sz="2000" b="1" kern="100" dirty="0">
                          <a:solidFill>
                            <a:srgbClr val="365F91"/>
                          </a:solidFill>
                          <a:latin typeface="Century"/>
                          <a:ea typeface="ＭＳ 明朝"/>
                          <a:cs typeface="Times New Roman"/>
                        </a:rPr>
                        <a:t>（ドル）</a:t>
                      </a:r>
                      <a:endParaRPr lang="ja-JP" sz="2000" kern="100" dirty="0">
                        <a:solidFill>
                          <a:srgbClr val="365F91"/>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33670">
                <a:tc>
                  <a:txBody>
                    <a:bodyPr/>
                    <a:lstStyle/>
                    <a:p>
                      <a:pPr algn="just">
                        <a:spcAft>
                          <a:spcPts val="0"/>
                        </a:spcAft>
                      </a:pPr>
                      <a:r>
                        <a:rPr lang="ja-JP" sz="2000" b="1" kern="100" dirty="0">
                          <a:solidFill>
                            <a:srgbClr val="365F91"/>
                          </a:solidFill>
                          <a:latin typeface="Century"/>
                          <a:ea typeface="ＭＳ 明朝"/>
                          <a:cs typeface="Times New Roman"/>
                        </a:rPr>
                        <a:t>タイ</a:t>
                      </a:r>
                      <a:endParaRPr lang="ja-JP" sz="2000" kern="100" dirty="0">
                        <a:solidFill>
                          <a:srgbClr val="365F91"/>
                        </a:solidFill>
                        <a:latin typeface="Century"/>
                        <a:ea typeface="ＭＳ 明朝"/>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120015" algn="just">
                        <a:spcAft>
                          <a:spcPts val="0"/>
                        </a:spcAft>
                      </a:pPr>
                      <a:r>
                        <a:rPr lang="en-US" sz="2000" kern="100">
                          <a:solidFill>
                            <a:srgbClr val="365F91"/>
                          </a:solidFill>
                          <a:latin typeface="Century"/>
                          <a:ea typeface="ＭＳ 明朝"/>
                          <a:cs typeface="Times New Roman"/>
                        </a:rPr>
                        <a:t>3188</a:t>
                      </a:r>
                      <a:endParaRPr lang="ja-JP" sz="2000" kern="100">
                        <a:solidFill>
                          <a:srgbClr val="365F91"/>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indent="669290" algn="just">
                        <a:spcAft>
                          <a:spcPts val="0"/>
                        </a:spcAft>
                      </a:pPr>
                      <a:r>
                        <a:rPr lang="en-US" sz="2000" kern="100" dirty="0">
                          <a:solidFill>
                            <a:srgbClr val="365F91"/>
                          </a:solidFill>
                          <a:latin typeface="Century"/>
                          <a:ea typeface="ＭＳ 明朝"/>
                          <a:cs typeface="Times New Roman"/>
                        </a:rPr>
                        <a:t>7260</a:t>
                      </a:r>
                      <a:endParaRPr lang="ja-JP" sz="2000" kern="100" dirty="0">
                        <a:solidFill>
                          <a:srgbClr val="365F91"/>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a:noFill/>
                    </a:lnB>
                    <a:solidFill>
                      <a:srgbClr val="D3DFEE"/>
                    </a:solidFill>
                  </a:tcPr>
                </a:tc>
              </a:tr>
              <a:tr h="633670">
                <a:tc>
                  <a:txBody>
                    <a:bodyPr/>
                    <a:lstStyle/>
                    <a:p>
                      <a:pPr algn="just">
                        <a:spcAft>
                          <a:spcPts val="0"/>
                        </a:spcAft>
                      </a:pPr>
                      <a:r>
                        <a:rPr lang="ja-JP" sz="2000" b="1" kern="100" dirty="0">
                          <a:solidFill>
                            <a:srgbClr val="365F91"/>
                          </a:solidFill>
                          <a:latin typeface="Century"/>
                          <a:ea typeface="ＭＳ 明朝"/>
                          <a:cs typeface="Times New Roman"/>
                        </a:rPr>
                        <a:t>ベトナム</a:t>
                      </a:r>
                      <a:endParaRPr lang="ja-JP" sz="2000" kern="100" dirty="0">
                        <a:solidFill>
                          <a:srgbClr val="365F91"/>
                        </a:solidFill>
                        <a:latin typeface="Century"/>
                        <a:ea typeface="ＭＳ 明朝"/>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120015" algn="just">
                        <a:spcAft>
                          <a:spcPts val="0"/>
                        </a:spcAft>
                      </a:pPr>
                      <a:r>
                        <a:rPr lang="en-US" sz="2000" kern="100" dirty="0">
                          <a:solidFill>
                            <a:srgbClr val="365F91"/>
                          </a:solidFill>
                          <a:latin typeface="Century"/>
                          <a:ea typeface="ＭＳ 明朝"/>
                          <a:cs typeface="Times New Roman"/>
                        </a:rPr>
                        <a:t>1036</a:t>
                      </a:r>
                      <a:endParaRPr lang="ja-JP" sz="2000" kern="100" dirty="0">
                        <a:solidFill>
                          <a:srgbClr val="365F91"/>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669290" algn="just">
                        <a:spcAft>
                          <a:spcPts val="0"/>
                        </a:spcAft>
                      </a:pPr>
                      <a:r>
                        <a:rPr lang="en-US" sz="2000" kern="100" dirty="0">
                          <a:solidFill>
                            <a:srgbClr val="365F91"/>
                          </a:solidFill>
                          <a:latin typeface="Century"/>
                          <a:ea typeface="ＭＳ 明朝"/>
                          <a:cs typeface="Times New Roman"/>
                        </a:rPr>
                        <a:t>2683</a:t>
                      </a:r>
                      <a:endParaRPr lang="ja-JP" sz="2000" kern="100" dirty="0">
                        <a:solidFill>
                          <a:srgbClr val="365F91"/>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633670">
                <a:tc>
                  <a:txBody>
                    <a:bodyPr/>
                    <a:lstStyle/>
                    <a:p>
                      <a:pPr algn="just">
                        <a:spcAft>
                          <a:spcPts val="0"/>
                        </a:spcAft>
                      </a:pPr>
                      <a:r>
                        <a:rPr lang="ja-JP" sz="2000" b="1" u="sng" kern="100" dirty="0">
                          <a:solidFill>
                            <a:srgbClr val="FF0000"/>
                          </a:solidFill>
                          <a:latin typeface="Century"/>
                          <a:ea typeface="ＭＳ 明朝"/>
                          <a:cs typeface="Times New Roman"/>
                        </a:rPr>
                        <a:t>ラオス</a:t>
                      </a:r>
                      <a:endParaRPr lang="ja-JP" sz="2000" kern="100" dirty="0">
                        <a:solidFill>
                          <a:srgbClr val="FF0000"/>
                        </a:solidFill>
                        <a:latin typeface="Century"/>
                        <a:ea typeface="ＭＳ 明朝"/>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D3DFEE"/>
                    </a:solidFill>
                  </a:tcPr>
                </a:tc>
                <a:tc>
                  <a:txBody>
                    <a:bodyPr/>
                    <a:lstStyle/>
                    <a:p>
                      <a:pPr marL="249555" algn="just">
                        <a:spcAft>
                          <a:spcPts val="0"/>
                        </a:spcAft>
                      </a:pPr>
                      <a:r>
                        <a:rPr lang="en-US" sz="2000" b="1" u="sng" kern="100" dirty="0">
                          <a:solidFill>
                            <a:srgbClr val="FF0000"/>
                          </a:solidFill>
                          <a:latin typeface="Century"/>
                          <a:ea typeface="ＭＳ 明朝"/>
                          <a:cs typeface="Times New Roman"/>
                        </a:rPr>
                        <a:t>75</a:t>
                      </a:r>
                      <a:endParaRPr lang="ja-JP" sz="2000" kern="100" dirty="0">
                        <a:solidFill>
                          <a:srgbClr val="FF0000"/>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3DFEE"/>
                    </a:solidFill>
                  </a:tcPr>
                </a:tc>
                <a:tc>
                  <a:txBody>
                    <a:bodyPr/>
                    <a:lstStyle/>
                    <a:p>
                      <a:pPr indent="669290" algn="just">
                        <a:spcAft>
                          <a:spcPts val="0"/>
                        </a:spcAft>
                      </a:pPr>
                      <a:r>
                        <a:rPr lang="en-US" sz="2000" b="1" u="sng" kern="100" dirty="0">
                          <a:solidFill>
                            <a:srgbClr val="FF0000"/>
                          </a:solidFill>
                          <a:latin typeface="Century"/>
                          <a:ea typeface="ＭＳ 明朝"/>
                          <a:cs typeface="Times New Roman"/>
                        </a:rPr>
                        <a:t>2048</a:t>
                      </a:r>
                      <a:endParaRPr lang="ja-JP" sz="2000" kern="100" dirty="0">
                        <a:solidFill>
                          <a:srgbClr val="FF0000"/>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D3DFEE"/>
                    </a:solidFill>
                  </a:tcPr>
                </a:tc>
              </a:tr>
              <a:tr h="633670">
                <a:tc>
                  <a:txBody>
                    <a:bodyPr/>
                    <a:lstStyle/>
                    <a:p>
                      <a:pPr algn="just">
                        <a:spcAft>
                          <a:spcPts val="0"/>
                        </a:spcAft>
                      </a:pPr>
                      <a:r>
                        <a:rPr lang="ja-JP" sz="2000" b="1" kern="100" spc="-150" dirty="0">
                          <a:solidFill>
                            <a:srgbClr val="365F91"/>
                          </a:solidFill>
                          <a:latin typeface="Century"/>
                          <a:ea typeface="ＭＳ 明朝"/>
                          <a:cs typeface="Times New Roman"/>
                        </a:rPr>
                        <a:t>カンボジア</a:t>
                      </a:r>
                      <a:endParaRPr lang="ja-JP" sz="2000" kern="100" spc="-150" dirty="0">
                        <a:solidFill>
                          <a:srgbClr val="365F91"/>
                        </a:solidFill>
                        <a:latin typeface="Century"/>
                        <a:ea typeface="ＭＳ 明朝"/>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marL="249555" algn="just">
                        <a:spcAft>
                          <a:spcPts val="0"/>
                        </a:spcAft>
                      </a:pPr>
                      <a:r>
                        <a:rPr lang="en-US" altLang="ja-JP" sz="2000" kern="100" dirty="0" smtClean="0">
                          <a:solidFill>
                            <a:srgbClr val="365F91"/>
                          </a:solidFill>
                          <a:latin typeface="Century"/>
                          <a:ea typeface="ＭＳ 明朝"/>
                          <a:cs typeface="Times New Roman"/>
                        </a:rPr>
                        <a:t>116</a:t>
                      </a:r>
                      <a:endParaRPr lang="ja-JP" sz="2000" kern="100" dirty="0">
                        <a:solidFill>
                          <a:srgbClr val="365F91"/>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indent="669290" algn="just">
                        <a:spcAft>
                          <a:spcPts val="0"/>
                        </a:spcAft>
                      </a:pPr>
                      <a:r>
                        <a:rPr lang="en-US" altLang="ja-JP" sz="2000" kern="100" dirty="0" smtClean="0">
                          <a:solidFill>
                            <a:srgbClr val="365F91"/>
                          </a:solidFill>
                          <a:latin typeface="Century"/>
                          <a:ea typeface="ＭＳ 明朝"/>
                          <a:cs typeface="Times New Roman"/>
                        </a:rPr>
                        <a:t>814</a:t>
                      </a:r>
                      <a:endParaRPr lang="ja-JP" sz="2000" kern="100" dirty="0">
                        <a:solidFill>
                          <a:srgbClr val="365F91"/>
                        </a:solidFill>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1433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669925"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テキスト ボックス 7"/>
          <p:cNvSpPr txBox="1"/>
          <p:nvPr/>
        </p:nvSpPr>
        <p:spPr>
          <a:xfrm>
            <a:off x="5508104" y="4293096"/>
            <a:ext cx="3168352" cy="369332"/>
          </a:xfrm>
          <a:prstGeom prst="rect">
            <a:avLst/>
          </a:prstGeom>
          <a:noFill/>
        </p:spPr>
        <p:txBody>
          <a:bodyPr wrap="square" rtlCol="0">
            <a:spAutoFit/>
          </a:bodyPr>
          <a:lstStyle/>
          <a:p>
            <a:pPr algn="r"/>
            <a:r>
              <a:rPr kumimoji="1" lang="ja-JP" altLang="en-US" dirty="0" smtClean="0"/>
              <a:t>　　　</a:t>
            </a:r>
            <a:r>
              <a:rPr kumimoji="1" lang="ja-JP" altLang="en-US" dirty="0" smtClean="0"/>
              <a:t>（</a:t>
            </a:r>
            <a:r>
              <a:rPr kumimoji="1" lang="ja-JP" altLang="en-US" dirty="0" smtClean="0"/>
              <a:t>世界銀行、</a:t>
            </a:r>
            <a:r>
              <a:rPr kumimoji="1" lang="en-US" altLang="ja-JP" dirty="0" smtClean="0"/>
              <a:t>2010</a:t>
            </a:r>
            <a:r>
              <a:rPr kumimoji="1" lang="ja-JP" altLang="en-US" dirty="0" smtClean="0"/>
              <a:t>）</a:t>
            </a:r>
            <a:endParaRPr kumimoji="1" lang="ja-JP" altLang="en-US" dirty="0"/>
          </a:p>
        </p:txBody>
      </p:sp>
      <p:sp>
        <p:nvSpPr>
          <p:cNvPr id="9" name="正方形/長方形 8"/>
          <p:cNvSpPr/>
          <p:nvPr/>
        </p:nvSpPr>
        <p:spPr>
          <a:xfrm>
            <a:off x="251520" y="404664"/>
            <a:ext cx="3816424" cy="461665"/>
          </a:xfrm>
          <a:prstGeom prst="rect">
            <a:avLst/>
          </a:prstGeom>
        </p:spPr>
        <p:txBody>
          <a:bodyPr wrap="square">
            <a:spAutoFit/>
          </a:bodyPr>
          <a:lstStyle/>
          <a:p>
            <a:r>
              <a:rPr lang="ja-JP" altLang="en-US" sz="2400" dirty="0" smtClean="0"/>
              <a:t>１．イントロダクション</a:t>
            </a:r>
            <a:endParaRPr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0" y="908720"/>
            <a:ext cx="9144000" cy="11521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11560" y="1052736"/>
            <a:ext cx="8712968" cy="724942"/>
          </a:xfrm>
        </p:spPr>
        <p:txBody>
          <a:bodyPr>
            <a:normAutofit/>
          </a:bodyPr>
          <a:lstStyle/>
          <a:p>
            <a:r>
              <a:rPr lang="ja-JP" altLang="en-US" sz="2800" b="0" dirty="0" smtClean="0">
                <a:solidFill>
                  <a:schemeClr val="tx1"/>
                </a:solidFill>
              </a:rPr>
              <a:t>～なぜ焼き畑</a:t>
            </a:r>
            <a:r>
              <a:rPr lang="ja-JP" altLang="en-US" sz="2800" b="0" dirty="0" smtClean="0">
                <a:solidFill>
                  <a:schemeClr val="tx1"/>
                </a:solidFill>
              </a:rPr>
              <a:t>農業と</a:t>
            </a:r>
            <a:r>
              <a:rPr lang="ja-JP" altLang="en-US" sz="2800" b="0" dirty="0" smtClean="0">
                <a:solidFill>
                  <a:schemeClr val="tx1"/>
                </a:solidFill>
              </a:rPr>
              <a:t>ゴム栽培に着目したのか～</a:t>
            </a:r>
            <a:endParaRPr kumimoji="1" lang="ja-JP" altLang="en-US" sz="2800" b="0" dirty="0">
              <a:solidFill>
                <a:schemeClr val="tx1"/>
              </a:solidFill>
            </a:endParaRPr>
          </a:p>
        </p:txBody>
      </p:sp>
      <p:sp>
        <p:nvSpPr>
          <p:cNvPr id="3" name="コンテンツ プレースホルダ 2"/>
          <p:cNvSpPr>
            <a:spLocks noGrp="1"/>
          </p:cNvSpPr>
          <p:nvPr>
            <p:ph sz="quarter" idx="1"/>
          </p:nvPr>
        </p:nvSpPr>
        <p:spPr>
          <a:xfrm>
            <a:off x="251520" y="1772816"/>
            <a:ext cx="8352928" cy="4824536"/>
          </a:xfrm>
        </p:spPr>
        <p:txBody>
          <a:bodyPr>
            <a:normAutofit fontScale="92500"/>
          </a:bodyPr>
          <a:lstStyle/>
          <a:p>
            <a:pPr marL="457200" indent="-457200">
              <a:buFont typeface="+mj-lt"/>
              <a:buAutoNum type="arabicPeriod"/>
            </a:pPr>
            <a:endParaRPr lang="en-US" altLang="ja-JP" dirty="0" smtClean="0"/>
          </a:p>
          <a:p>
            <a:pPr marL="457200" indent="-457200">
              <a:buNone/>
            </a:pPr>
            <a:r>
              <a:rPr lang="ja-JP" altLang="en-US" sz="1900" b="1" dirty="0" smtClean="0"/>
              <a:t>①　</a:t>
            </a:r>
            <a:r>
              <a:rPr lang="ja-JP" altLang="ja-JP" sz="1900" b="1" dirty="0" smtClean="0"/>
              <a:t>農業人口は労働人口全体の</a:t>
            </a:r>
            <a:r>
              <a:rPr lang="en-US" altLang="ja-JP" sz="1900" b="1" u="sng" dirty="0" smtClean="0"/>
              <a:t>82</a:t>
            </a:r>
            <a:r>
              <a:rPr lang="ja-JP" altLang="ja-JP" sz="1900" b="1" u="sng" dirty="0" smtClean="0"/>
              <a:t>％</a:t>
            </a:r>
            <a:endParaRPr lang="en-US" altLang="ja-JP" sz="1900" b="1" dirty="0" smtClean="0"/>
          </a:p>
          <a:p>
            <a:pPr marL="457200" indent="-457200">
              <a:buNone/>
            </a:pPr>
            <a:r>
              <a:rPr lang="ja-JP" altLang="en-US" sz="1900" b="1" dirty="0" smtClean="0"/>
              <a:t>②　</a:t>
            </a:r>
            <a:r>
              <a:rPr kumimoji="1" lang="ja-JP" altLang="en-US" sz="1900" b="1" dirty="0" smtClean="0"/>
              <a:t>ボトムアップ型</a:t>
            </a:r>
            <a:r>
              <a:rPr kumimoji="1" lang="ja-JP" altLang="en-US" sz="1900" b="1" dirty="0" smtClean="0"/>
              <a:t>の開発</a:t>
            </a:r>
            <a:r>
              <a:rPr lang="ja-JP" altLang="en-US" sz="1900" b="1" dirty="0" smtClean="0"/>
              <a:t>が必要</a:t>
            </a:r>
            <a:endParaRPr lang="en-US" altLang="ja-JP" sz="1900" b="1" dirty="0" smtClean="0"/>
          </a:p>
          <a:p>
            <a:pPr marL="457200" indent="-457200" algn="r">
              <a:buNone/>
            </a:pPr>
            <a:r>
              <a:rPr lang="ja-JP" altLang="en-US" sz="1900" b="1" dirty="0" smtClean="0"/>
              <a:t>（第</a:t>
            </a:r>
            <a:r>
              <a:rPr lang="en-US" altLang="ja-JP" sz="1900" b="1" dirty="0" smtClean="0"/>
              <a:t>6</a:t>
            </a:r>
            <a:r>
              <a:rPr lang="ja-JP" altLang="en-US" sz="1900" b="1" dirty="0" smtClean="0"/>
              <a:t>次農林業関係</a:t>
            </a:r>
            <a:r>
              <a:rPr lang="en-US" altLang="ja-JP" sz="1900" b="1" dirty="0" smtClean="0"/>
              <a:t>5</a:t>
            </a:r>
            <a:r>
              <a:rPr lang="ja-JP" altLang="en-US" sz="1900" b="1" dirty="0" smtClean="0"/>
              <a:t>カ年計画、</a:t>
            </a:r>
            <a:r>
              <a:rPr lang="en-US" altLang="ja-JP" sz="1900" b="1" dirty="0" smtClean="0"/>
              <a:t>2006</a:t>
            </a:r>
            <a:r>
              <a:rPr lang="ja-JP" altLang="en-US" sz="1900" b="1" dirty="0" smtClean="0"/>
              <a:t>）</a:t>
            </a:r>
            <a:endParaRPr lang="en-US" altLang="ja-JP" sz="1900" b="1" dirty="0" smtClean="0"/>
          </a:p>
          <a:p>
            <a:pPr marL="457200" indent="-457200">
              <a:buNone/>
            </a:pPr>
            <a:r>
              <a:rPr lang="ja-JP" altLang="en-US" sz="1900" b="1" dirty="0" smtClean="0"/>
              <a:t>③　ラオス政府は換金作物に注目</a:t>
            </a:r>
            <a:endParaRPr lang="en-US" altLang="ja-JP" sz="1900" b="1" dirty="0" smtClean="0"/>
          </a:p>
          <a:p>
            <a:pPr marL="457200" indent="-457200" algn="r">
              <a:buNone/>
            </a:pPr>
            <a:r>
              <a:rPr lang="ja-JP" altLang="en-US" sz="1900" b="1" dirty="0" smtClean="0"/>
              <a:t>（第</a:t>
            </a:r>
            <a:r>
              <a:rPr lang="en-US" altLang="ja-JP" sz="1900" b="1" dirty="0" smtClean="0"/>
              <a:t>6</a:t>
            </a:r>
            <a:r>
              <a:rPr lang="ja-JP" altLang="en-US" sz="1900" b="1" dirty="0" smtClean="0"/>
              <a:t>次社会経済</a:t>
            </a:r>
            <a:r>
              <a:rPr lang="en-US" altLang="ja-JP" sz="1900" b="1" dirty="0" smtClean="0"/>
              <a:t>5</a:t>
            </a:r>
            <a:r>
              <a:rPr lang="ja-JP" altLang="en-US" sz="1900" b="1" dirty="0" smtClean="0"/>
              <a:t>カ年開発計画、</a:t>
            </a:r>
            <a:r>
              <a:rPr lang="en-US" altLang="ja-JP" sz="1900" b="1" dirty="0" smtClean="0"/>
              <a:t>2006</a:t>
            </a:r>
            <a:r>
              <a:rPr lang="ja-JP" altLang="en-US" sz="1900" b="1" dirty="0" smtClean="0"/>
              <a:t>）</a:t>
            </a:r>
            <a:endParaRPr lang="en-US" altLang="ja-JP" sz="1900" b="1" dirty="0" smtClean="0"/>
          </a:p>
          <a:p>
            <a:pPr marL="457200" indent="-457200">
              <a:buNone/>
            </a:pPr>
            <a:r>
              <a:rPr lang="ja-JP" altLang="en-US" sz="1900" b="1" dirty="0" smtClean="0"/>
              <a:t>④　焼畑農業による森林減少</a:t>
            </a:r>
            <a:endParaRPr lang="en-US" altLang="ja-JP" sz="1900" b="1" dirty="0" smtClean="0"/>
          </a:p>
          <a:p>
            <a:pPr marL="457200" indent="-457200">
              <a:buNone/>
            </a:pPr>
            <a:r>
              <a:rPr kumimoji="1" lang="ja-JP" altLang="en-US" sz="1900" b="1" dirty="0" smtClean="0"/>
              <a:t>⑤　全土における近年の天然ゴム栽培の急拡大</a:t>
            </a:r>
            <a:endParaRPr kumimoji="1" lang="en-US" altLang="ja-JP" sz="1900" b="1" dirty="0" smtClean="0"/>
          </a:p>
          <a:p>
            <a:pPr marL="457200" indent="-457200">
              <a:buFont typeface="+mj-lt"/>
              <a:buAutoNum type="arabicPeriod"/>
            </a:pPr>
            <a:endParaRPr lang="en-US" altLang="ja-JP" dirty="0" smtClean="0"/>
          </a:p>
          <a:p>
            <a:pPr marL="457200" indent="-457200">
              <a:buNone/>
            </a:pPr>
            <a:endParaRPr kumimoji="1" lang="en-US" altLang="ja-JP" sz="3200" b="1" u="sng" dirty="0" smtClean="0">
              <a:solidFill>
                <a:srgbClr val="FF0000"/>
              </a:solidFill>
            </a:endParaRPr>
          </a:p>
          <a:p>
            <a:pPr marL="457200" indent="-457200" algn="ctr">
              <a:buNone/>
            </a:pPr>
            <a:r>
              <a:rPr kumimoji="1" lang="ja-JP" altLang="en-US" sz="3200" b="1" u="sng" dirty="0" smtClean="0">
                <a:solidFill>
                  <a:srgbClr val="FF0000"/>
                </a:solidFill>
              </a:rPr>
              <a:t>焼畑</a:t>
            </a:r>
            <a:r>
              <a:rPr kumimoji="1" lang="ja-JP" altLang="en-US" sz="3200" b="1" u="sng" dirty="0" smtClean="0">
                <a:solidFill>
                  <a:srgbClr val="FF0000"/>
                </a:solidFill>
              </a:rPr>
              <a:t>農業からの移行先としてゴム栽培に注</a:t>
            </a:r>
            <a:r>
              <a:rPr kumimoji="1" lang="ja-JP" altLang="en-US" sz="3200" b="1" u="sng" dirty="0" smtClean="0">
                <a:solidFill>
                  <a:srgbClr val="FF0000"/>
                </a:solidFill>
              </a:rPr>
              <a:t>目す　　</a:t>
            </a:r>
            <a:r>
              <a:rPr kumimoji="1" lang="ja-JP" altLang="en-US" sz="3200" b="1" u="sng" dirty="0" err="1" smtClean="0">
                <a:solidFill>
                  <a:srgbClr val="FF0000"/>
                </a:solidFill>
              </a:rPr>
              <a:t>る</a:t>
            </a:r>
            <a:r>
              <a:rPr kumimoji="1" lang="ja-JP" altLang="en-US" sz="3200" b="1" u="sng" dirty="0" smtClean="0">
                <a:solidFill>
                  <a:srgbClr val="FF0000"/>
                </a:solidFill>
              </a:rPr>
              <a:t>ことが生計向上に</a:t>
            </a:r>
            <a:r>
              <a:rPr kumimoji="1" lang="ja-JP" altLang="en-US" sz="3200" b="1" u="sng" dirty="0" smtClean="0">
                <a:solidFill>
                  <a:srgbClr val="FF0000"/>
                </a:solidFill>
              </a:rPr>
              <a:t>有効である</a:t>
            </a:r>
            <a:r>
              <a:rPr kumimoji="1" lang="ja-JP" altLang="en-US" sz="3200" b="1" u="sng" dirty="0" smtClean="0">
                <a:solidFill>
                  <a:srgbClr val="FF0000"/>
                </a:solidFill>
              </a:rPr>
              <a:t>と想定</a:t>
            </a:r>
            <a:endParaRPr kumimoji="1" lang="ja-JP" altLang="en-US" sz="3200" b="1" u="sng" dirty="0">
              <a:solidFill>
                <a:srgbClr val="FF0000"/>
              </a:solidFill>
            </a:endParaRPr>
          </a:p>
        </p:txBody>
      </p:sp>
      <p:sp>
        <p:nvSpPr>
          <p:cNvPr id="6" name="下矢印 5"/>
          <p:cNvSpPr/>
          <p:nvPr/>
        </p:nvSpPr>
        <p:spPr>
          <a:xfrm>
            <a:off x="3779912" y="4653136"/>
            <a:ext cx="129614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51520" y="332656"/>
            <a:ext cx="4032448" cy="461665"/>
          </a:xfrm>
          <a:prstGeom prst="rect">
            <a:avLst/>
          </a:prstGeom>
          <a:noFill/>
        </p:spPr>
        <p:txBody>
          <a:bodyPr wrap="square" rtlCol="0">
            <a:spAutoFit/>
          </a:bodyPr>
          <a:lstStyle/>
          <a:p>
            <a:r>
              <a:rPr lang="ja-JP" altLang="en-US" sz="2400" b="1" cap="small" dirty="0" smtClean="0">
                <a:solidFill>
                  <a:prstClr val="black"/>
                </a:solidFill>
                <a:cs typeface="+mj-cs"/>
              </a:rPr>
              <a:t>１</a:t>
            </a:r>
            <a:r>
              <a:rPr lang="ja-JP" altLang="en-US" sz="2400" b="1" cap="small" dirty="0" smtClean="0">
                <a:solidFill>
                  <a:prstClr val="black"/>
                </a:solidFill>
                <a:cs typeface="+mj-cs"/>
              </a:rPr>
              <a:t>．</a:t>
            </a:r>
            <a:r>
              <a:rPr lang="ja-JP" altLang="en-US" sz="2400" b="1" cap="small" dirty="0" smtClean="0">
                <a:solidFill>
                  <a:prstClr val="black"/>
                </a:solidFill>
                <a:cs typeface="+mj-cs"/>
              </a:rPr>
              <a:t>イントロダクション</a:t>
            </a:r>
            <a:endParaRPr kumimoji="1"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7467600" cy="1052736"/>
          </a:xfrm>
        </p:spPr>
        <p:txBody>
          <a:bodyPr>
            <a:normAutofit/>
          </a:bodyPr>
          <a:lstStyle/>
          <a:p>
            <a:r>
              <a:rPr kumimoji="1" lang="en-US" altLang="ja-JP" sz="2400" dirty="0" smtClean="0"/>
              <a:t>2.</a:t>
            </a:r>
            <a:r>
              <a:rPr kumimoji="1" lang="ja-JP" altLang="en-US" sz="2400" dirty="0" smtClean="0"/>
              <a:t>背景調査</a:t>
            </a:r>
            <a:endParaRPr kumimoji="1" lang="ja-JP" altLang="en-US" sz="2400" dirty="0"/>
          </a:p>
        </p:txBody>
      </p:sp>
      <p:sp>
        <p:nvSpPr>
          <p:cNvPr id="3" name="コンテンツ プレースホルダ 2"/>
          <p:cNvSpPr>
            <a:spLocks noGrp="1"/>
          </p:cNvSpPr>
          <p:nvPr>
            <p:ph sz="quarter" idx="1"/>
          </p:nvPr>
        </p:nvSpPr>
        <p:spPr>
          <a:xfrm>
            <a:off x="457200" y="1052736"/>
            <a:ext cx="8363272" cy="5805264"/>
          </a:xfrm>
        </p:spPr>
        <p:txBody>
          <a:bodyPr>
            <a:normAutofit/>
          </a:bodyPr>
          <a:lstStyle/>
          <a:p>
            <a:pPr>
              <a:buNone/>
            </a:pPr>
            <a:r>
              <a:rPr kumimoji="1" lang="en-US" altLang="ja-JP" sz="2400" dirty="0" smtClean="0"/>
              <a:t>§</a:t>
            </a:r>
            <a:r>
              <a:rPr lang="en-US" altLang="ja-JP" sz="2400" dirty="0" smtClean="0"/>
              <a:t>1</a:t>
            </a:r>
            <a:r>
              <a:rPr kumimoji="1" lang="ja-JP" altLang="en-US" sz="2400" dirty="0" err="1" smtClean="0"/>
              <a:t>．</a:t>
            </a:r>
            <a:r>
              <a:rPr kumimoji="1" lang="ja-JP" altLang="en-US" sz="2400" dirty="0" smtClean="0"/>
              <a:t>周辺国の焼畑事情</a:t>
            </a:r>
            <a:endParaRPr kumimoji="1" lang="en-US" altLang="ja-JP" sz="2400" dirty="0" smtClean="0"/>
          </a:p>
          <a:p>
            <a:endParaRPr lang="en-US" altLang="ja-JP" sz="3200" dirty="0" smtClean="0"/>
          </a:p>
          <a:p>
            <a:endParaRPr kumimoji="1" lang="en-US" altLang="ja-JP" sz="3200" dirty="0" smtClean="0"/>
          </a:p>
          <a:p>
            <a:endParaRPr lang="en-US" altLang="ja-JP" sz="3200" dirty="0" smtClean="0"/>
          </a:p>
          <a:p>
            <a:endParaRPr kumimoji="1" lang="en-US" altLang="ja-JP" sz="3200" dirty="0" smtClean="0"/>
          </a:p>
          <a:p>
            <a:endParaRPr lang="en-US" altLang="ja-JP" sz="3200" dirty="0" smtClean="0"/>
          </a:p>
          <a:p>
            <a:endParaRPr kumimoji="1" lang="en-US" altLang="ja-JP" sz="3200" dirty="0" smtClean="0"/>
          </a:p>
          <a:p>
            <a:endParaRPr lang="en-US" altLang="ja-JP" sz="3200" dirty="0" smtClean="0"/>
          </a:p>
          <a:p>
            <a:endParaRPr kumimoji="1" lang="en-US" altLang="ja-JP" sz="3200" dirty="0" smtClean="0"/>
          </a:p>
          <a:p>
            <a:r>
              <a:rPr lang="ja-JP" altLang="en-US" sz="3200" dirty="0" smtClean="0"/>
              <a:t>　　</a:t>
            </a:r>
            <a:r>
              <a:rPr lang="ja-JP" altLang="en-US" b="1" u="sng" dirty="0" smtClean="0"/>
              <a:t>焼畑</a:t>
            </a:r>
            <a:r>
              <a:rPr lang="ja-JP" altLang="en-US" b="1" u="sng" dirty="0" smtClean="0"/>
              <a:t>は減少傾向にある。</a:t>
            </a:r>
            <a:endParaRPr kumimoji="1" lang="ja-JP" altLang="en-US" b="1" u="sng" dirty="0"/>
          </a:p>
        </p:txBody>
      </p:sp>
      <p:graphicFrame>
        <p:nvGraphicFramePr>
          <p:cNvPr id="4" name="図表 3"/>
          <p:cNvGraphicFramePr/>
          <p:nvPr/>
        </p:nvGraphicFramePr>
        <p:xfrm>
          <a:off x="467544" y="1628800"/>
          <a:ext cx="8136904"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右矢印 4"/>
          <p:cNvSpPr/>
          <p:nvPr/>
        </p:nvSpPr>
        <p:spPr>
          <a:xfrm>
            <a:off x="648000" y="5805264"/>
            <a:ext cx="83439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71400"/>
            <a:ext cx="7467600" cy="1012974"/>
          </a:xfrm>
        </p:spPr>
        <p:txBody>
          <a:bodyPr>
            <a:normAutofit/>
          </a:bodyPr>
          <a:lstStyle/>
          <a:p>
            <a:r>
              <a:rPr kumimoji="1" lang="ja-JP" altLang="en-US" sz="2400" b="1" dirty="0" smtClean="0">
                <a:solidFill>
                  <a:schemeClr val="tx1">
                    <a:lumMod val="95000"/>
                    <a:lumOff val="5000"/>
                  </a:schemeClr>
                </a:solidFill>
              </a:rPr>
              <a:t>２．背景調査</a:t>
            </a:r>
            <a:endParaRPr kumimoji="1" lang="ja-JP" altLang="en-US" sz="2400" b="1" dirty="0">
              <a:solidFill>
                <a:schemeClr val="tx1">
                  <a:lumMod val="95000"/>
                  <a:lumOff val="5000"/>
                </a:schemeClr>
              </a:solidFill>
            </a:endParaRPr>
          </a:p>
        </p:txBody>
      </p:sp>
      <p:sp>
        <p:nvSpPr>
          <p:cNvPr id="3" name="コンテンツ プレースホルダ 2"/>
          <p:cNvSpPr>
            <a:spLocks noGrp="1"/>
          </p:cNvSpPr>
          <p:nvPr>
            <p:ph sz="quarter" idx="1"/>
          </p:nvPr>
        </p:nvSpPr>
        <p:spPr>
          <a:xfrm>
            <a:off x="467544" y="908720"/>
            <a:ext cx="7467600" cy="5328592"/>
          </a:xfrm>
        </p:spPr>
        <p:txBody>
          <a:bodyPr>
            <a:normAutofit fontScale="92500" lnSpcReduction="10000"/>
          </a:bodyPr>
          <a:lstStyle/>
          <a:p>
            <a:pPr>
              <a:buNone/>
            </a:pPr>
            <a:r>
              <a:rPr kumimoji="1" lang="en-US" altLang="ja-JP" sz="2600" dirty="0" smtClean="0"/>
              <a:t>§</a:t>
            </a:r>
            <a:r>
              <a:rPr lang="en-US" altLang="ja-JP" sz="2600" dirty="0" smtClean="0"/>
              <a:t>2</a:t>
            </a:r>
            <a:r>
              <a:rPr lang="en-US" altLang="ja-JP" sz="2600" dirty="0" smtClean="0"/>
              <a:t>.</a:t>
            </a:r>
            <a:r>
              <a:rPr kumimoji="1" lang="ja-JP" altLang="en-US" sz="2600" dirty="0" smtClean="0"/>
              <a:t>ラオス</a:t>
            </a:r>
            <a:r>
              <a:rPr lang="ja-JP" altLang="en-US" sz="2600" dirty="0" smtClean="0"/>
              <a:t>の農業政策</a:t>
            </a:r>
            <a:endParaRPr kumimoji="1" lang="en-US" altLang="ja-JP" sz="2600"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pPr>
              <a:buNone/>
            </a:pPr>
            <a:r>
              <a:rPr lang="ja-JP" altLang="en-US" dirty="0" smtClean="0"/>
              <a:t>　</a:t>
            </a:r>
            <a:endParaRPr kumimoji="1" lang="en-US" altLang="ja-JP" dirty="0" smtClean="0"/>
          </a:p>
          <a:p>
            <a:pPr marL="457200" indent="-457200">
              <a:buNone/>
            </a:pPr>
            <a:r>
              <a:rPr kumimoji="1" lang="ja-JP" altLang="en-US" dirty="0" smtClean="0"/>
              <a:t>　　</a:t>
            </a:r>
            <a:endParaRPr kumimoji="1" lang="en-US" altLang="ja-JP" dirty="0" smtClean="0"/>
          </a:p>
          <a:p>
            <a:pPr marL="457200" indent="-457200">
              <a:buNone/>
            </a:pPr>
            <a:r>
              <a:rPr lang="ja-JP" altLang="en-US" dirty="0" smtClean="0"/>
              <a:t>　　　　　　　</a:t>
            </a:r>
            <a:endParaRPr kumimoji="1" lang="en-US" altLang="ja-JP" dirty="0" smtClean="0"/>
          </a:p>
          <a:p>
            <a:pPr marL="457200" indent="-457200">
              <a:buNone/>
            </a:pPr>
            <a:endParaRPr kumimoji="1" lang="ja-JP" altLang="en-US" dirty="0"/>
          </a:p>
        </p:txBody>
      </p:sp>
      <p:graphicFrame>
        <p:nvGraphicFramePr>
          <p:cNvPr id="5" name="図表 4"/>
          <p:cNvGraphicFramePr/>
          <p:nvPr/>
        </p:nvGraphicFramePr>
        <p:xfrm>
          <a:off x="107504" y="1628800"/>
          <a:ext cx="885698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右矢印 5"/>
          <p:cNvSpPr/>
          <p:nvPr/>
        </p:nvSpPr>
        <p:spPr>
          <a:xfrm>
            <a:off x="971600" y="60212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123728" y="6093296"/>
            <a:ext cx="6624736" cy="369332"/>
          </a:xfrm>
          <a:prstGeom prst="rect">
            <a:avLst/>
          </a:prstGeom>
          <a:noFill/>
        </p:spPr>
        <p:txBody>
          <a:bodyPr wrap="square" rtlCol="0">
            <a:spAutoFit/>
          </a:bodyPr>
          <a:lstStyle/>
          <a:p>
            <a:r>
              <a:rPr lang="en-US" altLang="ja-JP" dirty="0" smtClean="0"/>
              <a:t>2004</a:t>
            </a:r>
            <a:r>
              <a:rPr lang="ja-JP" altLang="en-US" dirty="0" smtClean="0"/>
              <a:t>年頃まで焼き畑全廃が基本政策　（原</a:t>
            </a:r>
            <a:r>
              <a:rPr lang="en-US" altLang="ja-JP" dirty="0" smtClean="0"/>
              <a:t>2004</a:t>
            </a:r>
            <a:r>
              <a:rPr lang="ja-JP" altLang="en-US" dirty="0" smtClean="0"/>
              <a:t>など）</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シック">
  <a:themeElements>
    <a:clrScheme name="シック">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シック">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シック">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650</TotalTime>
  <Words>1555</Words>
  <Application>Microsoft Office PowerPoint</Application>
  <PresentationFormat>画面に合わせる (4:3)</PresentationFormat>
  <Paragraphs>665</Paragraphs>
  <Slides>45</Slides>
  <Notes>40</Notes>
  <HiddenSlides>0</HiddenSlides>
  <MMClips>0</MMClips>
  <ScaleCrop>false</ScaleCrop>
  <HeadingPairs>
    <vt:vector size="4" baseType="variant">
      <vt:variant>
        <vt:lpstr>テーマ</vt:lpstr>
      </vt:variant>
      <vt:variant>
        <vt:i4>1</vt:i4>
      </vt:variant>
      <vt:variant>
        <vt:lpstr>スライド タイトル</vt:lpstr>
      </vt:variant>
      <vt:variant>
        <vt:i4>45</vt:i4>
      </vt:variant>
    </vt:vector>
  </HeadingPairs>
  <TitlesOfParts>
    <vt:vector size="46" baseType="lpstr">
      <vt:lpstr>シック</vt:lpstr>
      <vt:lpstr>スライド 1</vt:lpstr>
      <vt:lpstr>構成</vt:lpstr>
      <vt:lpstr>１．イントロダクション</vt:lpstr>
      <vt:lpstr>スライド 4</vt:lpstr>
      <vt:lpstr>スライド 5</vt:lpstr>
      <vt:lpstr>スライド 6</vt:lpstr>
      <vt:lpstr>～なぜ焼き畑農業とゴム栽培に着目したのか～</vt:lpstr>
      <vt:lpstr>2.背景調査</vt:lpstr>
      <vt:lpstr>２．背景調査</vt:lpstr>
      <vt:lpstr>２、背景調査</vt:lpstr>
      <vt:lpstr>2.背景調査</vt:lpstr>
      <vt:lpstr>2.背景調査</vt:lpstr>
      <vt:lpstr>2.背景調査</vt:lpstr>
      <vt:lpstr>2.背景調査</vt:lpstr>
      <vt:lpstr>スライド 15</vt:lpstr>
      <vt:lpstr>2.背景調査</vt:lpstr>
      <vt:lpstr>スライド 17</vt:lpstr>
      <vt:lpstr>2.背景調査</vt:lpstr>
      <vt:lpstr>2.背景調査</vt:lpstr>
      <vt:lpstr>2.背景調査</vt:lpstr>
      <vt:lpstr>スライド 21</vt:lpstr>
      <vt:lpstr>§６．ゴム農園の経営形態</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スライド 39</vt:lpstr>
      <vt:lpstr>スライド 40</vt:lpstr>
      <vt:lpstr>スライド 41</vt:lpstr>
      <vt:lpstr>6．参考文献</vt:lpstr>
      <vt:lpstr>6．参考文献</vt:lpstr>
      <vt:lpstr>6．参考文献</vt:lpstr>
      <vt:lpstr>スライド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Shige</dc:creator>
  <cp:lastModifiedBy>Shige</cp:lastModifiedBy>
  <cp:revision>5</cp:revision>
  <dcterms:created xsi:type="dcterms:W3CDTF">2012-04-29T07:24:59Z</dcterms:created>
  <dcterms:modified xsi:type="dcterms:W3CDTF">2012-04-29T18:50:06Z</dcterms:modified>
</cp:coreProperties>
</file>